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86"/>
  </p:notesMasterIdLst>
  <p:sldIdLst>
    <p:sldId id="256" r:id="rId2"/>
    <p:sldId id="257" r:id="rId3"/>
    <p:sldId id="436" r:id="rId4"/>
    <p:sldId id="538" r:id="rId5"/>
    <p:sldId id="539" r:id="rId6"/>
    <p:sldId id="540" r:id="rId7"/>
    <p:sldId id="541" r:id="rId8"/>
    <p:sldId id="542" r:id="rId9"/>
    <p:sldId id="543" r:id="rId10"/>
    <p:sldId id="544" r:id="rId11"/>
    <p:sldId id="549" r:id="rId12"/>
    <p:sldId id="545" r:id="rId13"/>
    <p:sldId id="546" r:id="rId14"/>
    <p:sldId id="547" r:id="rId15"/>
    <p:sldId id="548" r:id="rId16"/>
    <p:sldId id="550" r:id="rId17"/>
    <p:sldId id="551" r:id="rId18"/>
    <p:sldId id="552" r:id="rId19"/>
    <p:sldId id="553" r:id="rId20"/>
    <p:sldId id="554" r:id="rId21"/>
    <p:sldId id="555" r:id="rId22"/>
    <p:sldId id="556" r:id="rId23"/>
    <p:sldId id="557" r:id="rId24"/>
    <p:sldId id="558" r:id="rId25"/>
    <p:sldId id="559" r:id="rId26"/>
    <p:sldId id="563" r:id="rId27"/>
    <p:sldId id="564" r:id="rId28"/>
    <p:sldId id="566" r:id="rId29"/>
    <p:sldId id="567" r:id="rId30"/>
    <p:sldId id="568" r:id="rId31"/>
    <p:sldId id="569" r:id="rId32"/>
    <p:sldId id="570" r:id="rId33"/>
    <p:sldId id="571" r:id="rId34"/>
    <p:sldId id="572" r:id="rId35"/>
    <p:sldId id="573" r:id="rId36"/>
    <p:sldId id="574" r:id="rId37"/>
    <p:sldId id="575" r:id="rId38"/>
    <p:sldId id="576" r:id="rId39"/>
    <p:sldId id="577" r:id="rId40"/>
    <p:sldId id="578" r:id="rId41"/>
    <p:sldId id="579" r:id="rId42"/>
    <p:sldId id="580" r:id="rId43"/>
    <p:sldId id="581" r:id="rId44"/>
    <p:sldId id="582" r:id="rId45"/>
    <p:sldId id="583" r:id="rId46"/>
    <p:sldId id="584" r:id="rId47"/>
    <p:sldId id="585" r:id="rId48"/>
    <p:sldId id="586" r:id="rId49"/>
    <p:sldId id="587" r:id="rId50"/>
    <p:sldId id="588" r:id="rId51"/>
    <p:sldId id="589" r:id="rId52"/>
    <p:sldId id="590" r:id="rId53"/>
    <p:sldId id="591" r:id="rId54"/>
    <p:sldId id="592" r:id="rId55"/>
    <p:sldId id="593" r:id="rId56"/>
    <p:sldId id="594" r:id="rId57"/>
    <p:sldId id="595" r:id="rId58"/>
    <p:sldId id="596" r:id="rId59"/>
    <p:sldId id="597" r:id="rId60"/>
    <p:sldId id="598" r:id="rId61"/>
    <p:sldId id="599" r:id="rId62"/>
    <p:sldId id="600" r:id="rId63"/>
    <p:sldId id="601" r:id="rId64"/>
    <p:sldId id="602" r:id="rId65"/>
    <p:sldId id="605" r:id="rId66"/>
    <p:sldId id="603" r:id="rId67"/>
    <p:sldId id="604" r:id="rId68"/>
    <p:sldId id="606" r:id="rId69"/>
    <p:sldId id="607" r:id="rId70"/>
    <p:sldId id="608" r:id="rId71"/>
    <p:sldId id="609" r:id="rId72"/>
    <p:sldId id="610" r:id="rId73"/>
    <p:sldId id="611" r:id="rId74"/>
    <p:sldId id="612" r:id="rId75"/>
    <p:sldId id="613" r:id="rId76"/>
    <p:sldId id="614" r:id="rId77"/>
    <p:sldId id="615" r:id="rId78"/>
    <p:sldId id="616" r:id="rId79"/>
    <p:sldId id="617" r:id="rId80"/>
    <p:sldId id="618" r:id="rId81"/>
    <p:sldId id="619" r:id="rId82"/>
    <p:sldId id="620" r:id="rId83"/>
    <p:sldId id="621" r:id="rId84"/>
    <p:sldId id="440" r:id="rId85"/>
  </p:sldIdLst>
  <p:sldSz cx="12192000" cy="6858000"/>
  <p:notesSz cx="6648450" cy="9782175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2189C332-5D43-4A60-A3F4-80866F5E9B56}">
          <p14:sldIdLst>
            <p14:sldId id="256"/>
            <p14:sldId id="257"/>
          </p14:sldIdLst>
        </p14:section>
        <p14:section name="B树和B+树" id="{A5D67ED4-AC58-4AA2-8EAF-5D20AF5C1555}">
          <p14:sldIdLst>
            <p14:sldId id="436"/>
            <p14:sldId id="538"/>
            <p14:sldId id="539"/>
            <p14:sldId id="540"/>
            <p14:sldId id="541"/>
            <p14:sldId id="542"/>
            <p14:sldId id="543"/>
            <p14:sldId id="544"/>
            <p14:sldId id="549"/>
            <p14:sldId id="545"/>
            <p14:sldId id="546"/>
            <p14:sldId id="547"/>
            <p14:sldId id="548"/>
            <p14:sldId id="550"/>
            <p14:sldId id="551"/>
            <p14:sldId id="552"/>
            <p14:sldId id="553"/>
            <p14:sldId id="554"/>
            <p14:sldId id="555"/>
            <p14:sldId id="556"/>
            <p14:sldId id="557"/>
            <p14:sldId id="558"/>
            <p14:sldId id="559"/>
            <p14:sldId id="563"/>
            <p14:sldId id="564"/>
            <p14:sldId id="566"/>
            <p14:sldId id="567"/>
            <p14:sldId id="568"/>
            <p14:sldId id="569"/>
            <p14:sldId id="570"/>
            <p14:sldId id="571"/>
            <p14:sldId id="572"/>
            <p14:sldId id="573"/>
            <p14:sldId id="574"/>
            <p14:sldId id="575"/>
            <p14:sldId id="576"/>
            <p14:sldId id="577"/>
            <p14:sldId id="578"/>
            <p14:sldId id="579"/>
            <p14:sldId id="580"/>
            <p14:sldId id="581"/>
            <p14:sldId id="582"/>
            <p14:sldId id="583"/>
            <p14:sldId id="584"/>
            <p14:sldId id="585"/>
            <p14:sldId id="586"/>
            <p14:sldId id="587"/>
            <p14:sldId id="588"/>
            <p14:sldId id="589"/>
            <p14:sldId id="590"/>
            <p14:sldId id="591"/>
            <p14:sldId id="592"/>
            <p14:sldId id="593"/>
            <p14:sldId id="594"/>
            <p14:sldId id="595"/>
            <p14:sldId id="596"/>
            <p14:sldId id="597"/>
            <p14:sldId id="598"/>
            <p14:sldId id="599"/>
            <p14:sldId id="600"/>
            <p14:sldId id="601"/>
            <p14:sldId id="602"/>
            <p14:sldId id="605"/>
            <p14:sldId id="603"/>
            <p14:sldId id="604"/>
            <p14:sldId id="606"/>
            <p14:sldId id="607"/>
            <p14:sldId id="608"/>
            <p14:sldId id="609"/>
            <p14:sldId id="610"/>
            <p14:sldId id="611"/>
            <p14:sldId id="612"/>
            <p14:sldId id="613"/>
            <p14:sldId id="614"/>
            <p14:sldId id="615"/>
            <p14:sldId id="616"/>
            <p14:sldId id="617"/>
            <p14:sldId id="618"/>
            <p14:sldId id="619"/>
            <p14:sldId id="620"/>
            <p14:sldId id="621"/>
            <p14:sldId id="44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81">
          <p15:clr>
            <a:srgbClr val="A4A3A4"/>
          </p15:clr>
        </p15:guide>
        <p15:guide id="2" pos="209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66"/>
    <a:srgbClr val="00FF00"/>
    <a:srgbClr val="030305"/>
    <a:srgbClr val="EA20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3" autoAdjust="0"/>
    <p:restoredTop sz="87442" autoAdjust="0"/>
  </p:normalViewPr>
  <p:slideViewPr>
    <p:cSldViewPr showGuides="1">
      <p:cViewPr varScale="1">
        <p:scale>
          <a:sx n="69" d="100"/>
          <a:sy n="69" d="100"/>
        </p:scale>
        <p:origin x="171" y="21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37267"/>
    </p:cViewPr>
  </p:sorterViewPr>
  <p:notesViewPr>
    <p:cSldViewPr>
      <p:cViewPr varScale="1">
        <p:scale>
          <a:sx n="78" d="100"/>
          <a:sy n="78" d="100"/>
        </p:scale>
        <p:origin x="3440" y="56"/>
      </p:cViewPr>
      <p:guideLst>
        <p:guide orient="horz" pos="3081"/>
        <p:guide pos="209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tableStyles" Target="tableStyles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881313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 kumimoji="1" sz="1200" smtClean="0">
                <a:latin typeface="Tahoma" panose="020B060403050404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767138" y="0"/>
            <a:ext cx="2881312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defRPr kumimoji="1" sz="1200" smtClean="0">
                <a:latin typeface="Tahoma" panose="020B060403050404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662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65088" y="733425"/>
            <a:ext cx="6519862" cy="366871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71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885825" y="4646613"/>
            <a:ext cx="4876800" cy="4402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noProof="0" dirty="0"/>
              <a:t>单击此处编辑母版文本样式</a:t>
            </a:r>
          </a:p>
          <a:p>
            <a:pPr lvl="1"/>
            <a:r>
              <a:rPr lang="zh-CN" altLang="en-US" noProof="0" dirty="0"/>
              <a:t>第二级</a:t>
            </a:r>
          </a:p>
          <a:p>
            <a:pPr lvl="2"/>
            <a:r>
              <a:rPr lang="zh-CN" altLang="en-US" noProof="0" dirty="0"/>
              <a:t>第三级</a:t>
            </a:r>
          </a:p>
          <a:p>
            <a:pPr lvl="3"/>
            <a:r>
              <a:rPr lang="zh-CN" altLang="en-US" noProof="0" dirty="0"/>
              <a:t>第四级</a:t>
            </a:r>
          </a:p>
          <a:p>
            <a:pPr lvl="4"/>
            <a:r>
              <a:rPr lang="zh-CN" altLang="en-US" noProof="0" dirty="0"/>
              <a:t>第五级</a:t>
            </a:r>
          </a:p>
        </p:txBody>
      </p:sp>
      <p:sp>
        <p:nvSpPr>
          <p:cNvPr id="71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293225"/>
            <a:ext cx="2881313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eaLnBrk="1" hangingPunct="1">
              <a:defRPr kumimoji="1" sz="1200" smtClean="0">
                <a:latin typeface="Tahoma" panose="020B060403050404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1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767138" y="9293225"/>
            <a:ext cx="2881312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algn="r" eaLnBrk="1" hangingPunct="1">
              <a:defRPr kumimoji="1" sz="1200" smtClean="0">
                <a:latin typeface="Tahoma" panose="020B0604030504040204" pitchFamily="34" charset="0"/>
              </a:defRPr>
            </a:lvl1pPr>
          </a:lstStyle>
          <a:p>
            <a:pPr>
              <a:defRPr/>
            </a:pPr>
            <a:fld id="{44192EF7-8FAB-4DBB-ABF4-5586931266FD}" type="slidenum">
              <a:rPr lang="en-US" altLang="zh-CN"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4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A3A8806F-00E4-4B0F-8129-1EF3D61F8955}" type="slidenum">
              <a:rPr lang="en-US" altLang="zh-CN">
                <a:latin typeface="Tahoma" panose="020B0604030504040204" pitchFamily="34" charset="0"/>
              </a:rPr>
              <a:t>1</a:t>
            </a:fld>
            <a:endParaRPr lang="en-US" altLang="zh-CN">
              <a:latin typeface="Tahoma" panose="020B0604030504040204" pitchFamily="34" charset="0"/>
            </a:endParaRPr>
          </a:p>
        </p:txBody>
      </p:sp>
      <p:sp>
        <p:nvSpPr>
          <p:cNvPr id="276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5088" y="733425"/>
            <a:ext cx="6519862" cy="3668713"/>
          </a:xfrm>
        </p:spPr>
      </p:sp>
      <p:sp>
        <p:nvSpPr>
          <p:cNvPr id="2765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此时拟删除</a:t>
            </a:r>
            <a:r>
              <a:rPr lang="en-US" altLang="zh-CN" dirty="0"/>
              <a:t>90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192EF7-8FAB-4DBB-ABF4-5586931266FD}" type="slidenum">
              <a:rPr lang="en-US" altLang="zh-CN" smtClean="0"/>
              <a:t>50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右兄弟不宽裕，而左兄弟宽裕时，向左兄弟借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192EF7-8FAB-4DBB-ABF4-5586931266FD}" type="slidenum">
              <a:rPr lang="en-US" altLang="zh-CN" smtClean="0"/>
              <a:t>51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此时拟删除</a:t>
            </a:r>
            <a:r>
              <a:rPr lang="en-US" altLang="zh-CN" dirty="0"/>
              <a:t>49</a:t>
            </a:r>
            <a:r>
              <a:rPr lang="zh-CN" altLang="en-US" dirty="0"/>
              <a:t>，问题来了</a:t>
            </a:r>
            <a:r>
              <a:rPr lang="en-US" altLang="zh-CN" dirty="0"/>
              <a:t>……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192EF7-8FAB-4DBB-ABF4-5586931266FD}" type="slidenum">
              <a:rPr lang="en-US" altLang="zh-CN" smtClean="0"/>
              <a:t>54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2013</a:t>
            </a:r>
            <a:r>
              <a:rPr lang="zh-CN" altLang="en-US" dirty="0"/>
              <a:t>真题，</a:t>
            </a:r>
            <a:r>
              <a:rPr lang="en-US" altLang="zh-CN" dirty="0"/>
              <a:t>A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192EF7-8FAB-4DBB-ABF4-5586931266FD}" type="slidenum">
              <a:rPr lang="en-US" altLang="zh-CN" smtClean="0"/>
              <a:t>81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2016</a:t>
            </a:r>
            <a:r>
              <a:rPr lang="zh-CN" altLang="en-US" dirty="0"/>
              <a:t>真题，</a:t>
            </a:r>
            <a:r>
              <a:rPr lang="en-US" altLang="zh-CN" dirty="0"/>
              <a:t>A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192EF7-8FAB-4DBB-ABF4-5586931266FD}" type="slidenum">
              <a:rPr lang="en-US" altLang="zh-CN" smtClean="0"/>
              <a:t>82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2017</a:t>
            </a:r>
            <a:r>
              <a:rPr lang="zh-CN" altLang="en-US" dirty="0"/>
              <a:t>真题，</a:t>
            </a:r>
            <a:r>
              <a:rPr lang="en-US" altLang="zh-CN" dirty="0"/>
              <a:t>B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192EF7-8FAB-4DBB-ABF4-5586931266FD}" type="slidenum">
              <a:rPr lang="en-US" altLang="zh-CN" smtClean="0"/>
              <a:t>83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5088" y="733425"/>
            <a:ext cx="6519862" cy="366871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192EF7-8FAB-4DBB-ABF4-5586931266FD}" type="slidenum">
              <a:rPr lang="en-US" altLang="zh-CN" smtClean="0"/>
              <a:t>2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拟删除</a:t>
            </a:r>
            <a:r>
              <a:rPr lang="en-US" altLang="zh-CN" dirty="0"/>
              <a:t>60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192EF7-8FAB-4DBB-ABF4-5586931266FD}" type="slidenum">
              <a:rPr lang="en-US" altLang="zh-CN" smtClean="0"/>
              <a:t>42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删除了</a:t>
            </a:r>
            <a:r>
              <a:rPr lang="en-US" altLang="zh-CN" dirty="0"/>
              <a:t>60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192EF7-8FAB-4DBB-ABF4-5586931266FD}" type="slidenum">
              <a:rPr lang="en-US" altLang="zh-CN" smtClean="0"/>
              <a:t>43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拟删除</a:t>
            </a:r>
            <a:r>
              <a:rPr lang="en-US" altLang="zh-CN" dirty="0"/>
              <a:t>80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192EF7-8FAB-4DBB-ABF4-5586931266FD}" type="slidenum">
              <a:rPr lang="en-US" altLang="zh-CN" smtClean="0"/>
              <a:t>44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交换后删除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192EF7-8FAB-4DBB-ABF4-5586931266FD}" type="slidenum">
              <a:rPr lang="en-US" altLang="zh-CN" smtClean="0"/>
              <a:t>45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拟删除</a:t>
            </a:r>
            <a:r>
              <a:rPr lang="en-US" altLang="zh-CN" dirty="0"/>
              <a:t>77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192EF7-8FAB-4DBB-ABF4-5586931266FD}" type="slidenum">
              <a:rPr lang="en-US" altLang="zh-CN" smtClean="0"/>
              <a:t>46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交换后删除；随后拟删除</a:t>
            </a:r>
            <a:r>
              <a:rPr lang="en-US" altLang="zh-CN" dirty="0"/>
              <a:t>38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192EF7-8FAB-4DBB-ABF4-5586931266FD}" type="slidenum">
              <a:rPr lang="en-US" altLang="zh-CN" smtClean="0"/>
              <a:t>47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直接删除</a:t>
            </a:r>
            <a:r>
              <a:rPr lang="en-US" altLang="zh-CN" dirty="0"/>
              <a:t>38</a:t>
            </a:r>
            <a:r>
              <a:rPr lang="zh-CN" altLang="en-US" dirty="0"/>
              <a:t>后，该结点不符合定义；此时其右结点宽裕，向右结点借；借的时候需要父子换位，父结点下来，子结点上去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192EF7-8FAB-4DBB-ABF4-5586931266FD}" type="slidenum">
              <a:rPr lang="en-US" altLang="zh-CN" smtClean="0"/>
              <a:t>48</a:t>
            </a:fld>
            <a:endParaRPr lang="en-US" altLang="zh-C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/>
          <p:nvPr/>
        </p:nvGrpSpPr>
        <p:grpSpPr bwMode="auto">
          <a:xfrm>
            <a:off x="0" y="0"/>
            <a:ext cx="12192000" cy="6858000"/>
            <a:chOff x="0" y="0"/>
            <a:chExt cx="5760" cy="4320"/>
          </a:xfrm>
        </p:grpSpPr>
        <p:grpSp>
          <p:nvGrpSpPr>
            <p:cNvPr id="5" name="Group 3"/>
            <p:cNvGrpSpPr/>
            <p:nvPr/>
          </p:nvGrpSpPr>
          <p:grpSpPr bwMode="auto">
            <a:xfrm>
              <a:off x="0" y="0"/>
              <a:ext cx="5760" cy="4320"/>
              <a:chOff x="0" y="0"/>
              <a:chExt cx="5760" cy="4320"/>
            </a:xfrm>
          </p:grpSpPr>
          <p:sp>
            <p:nvSpPr>
              <p:cNvPr id="15" name="Rectangle 4"/>
              <p:cNvSpPr>
                <a:spLocks noChangeArrowheads="1"/>
              </p:cNvSpPr>
              <p:nvPr/>
            </p:nvSpPr>
            <p:spPr bwMode="ltGray">
              <a:xfrm>
                <a:off x="2112" y="0"/>
                <a:ext cx="3648" cy="96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pSp>
            <p:nvGrpSpPr>
              <p:cNvPr id="16" name="Group 5"/>
              <p:cNvGrpSpPr/>
              <p:nvPr userDrawn="1"/>
            </p:nvGrpSpPr>
            <p:grpSpPr bwMode="auto">
              <a:xfrm>
                <a:off x="0" y="0"/>
                <a:ext cx="5760" cy="4320"/>
                <a:chOff x="0" y="0"/>
                <a:chExt cx="5760" cy="4320"/>
              </a:xfrm>
            </p:grpSpPr>
            <p:sp>
              <p:nvSpPr>
                <p:cNvPr id="18" name="Line 6"/>
                <p:cNvSpPr>
                  <a:spLocks noChangeShapeType="1"/>
                </p:cNvSpPr>
                <p:nvPr/>
              </p:nvSpPr>
              <p:spPr bwMode="white">
                <a:xfrm>
                  <a:off x="0" y="19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9" name="Line 7"/>
                <p:cNvSpPr>
                  <a:spLocks noChangeShapeType="1"/>
                </p:cNvSpPr>
                <p:nvPr/>
              </p:nvSpPr>
              <p:spPr bwMode="white">
                <a:xfrm>
                  <a:off x="0" y="38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0" name="Line 8"/>
                <p:cNvSpPr>
                  <a:spLocks noChangeShapeType="1"/>
                </p:cNvSpPr>
                <p:nvPr/>
              </p:nvSpPr>
              <p:spPr bwMode="white">
                <a:xfrm>
                  <a:off x="0" y="576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1" name="Line 9"/>
                <p:cNvSpPr>
                  <a:spLocks noChangeShapeType="1"/>
                </p:cNvSpPr>
                <p:nvPr/>
              </p:nvSpPr>
              <p:spPr bwMode="white">
                <a:xfrm>
                  <a:off x="0" y="768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2" name="Line 10"/>
                <p:cNvSpPr>
                  <a:spLocks noChangeShapeType="1"/>
                </p:cNvSpPr>
                <p:nvPr/>
              </p:nvSpPr>
              <p:spPr bwMode="white">
                <a:xfrm>
                  <a:off x="0" y="960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3" name="Line 11"/>
                <p:cNvSpPr>
                  <a:spLocks noChangeShapeType="1"/>
                </p:cNvSpPr>
                <p:nvPr/>
              </p:nvSpPr>
              <p:spPr bwMode="white">
                <a:xfrm>
                  <a:off x="0" y="115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4" name="Line 12"/>
                <p:cNvSpPr>
                  <a:spLocks noChangeShapeType="1"/>
                </p:cNvSpPr>
                <p:nvPr/>
              </p:nvSpPr>
              <p:spPr bwMode="white">
                <a:xfrm>
                  <a:off x="0" y="134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5" name="Line 13"/>
                <p:cNvSpPr>
                  <a:spLocks noChangeShapeType="1"/>
                </p:cNvSpPr>
                <p:nvPr/>
              </p:nvSpPr>
              <p:spPr bwMode="white">
                <a:xfrm>
                  <a:off x="0" y="1536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6" name="Line 14"/>
                <p:cNvSpPr>
                  <a:spLocks noChangeShapeType="1"/>
                </p:cNvSpPr>
                <p:nvPr/>
              </p:nvSpPr>
              <p:spPr bwMode="white">
                <a:xfrm>
                  <a:off x="0" y="1728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7" name="Line 15"/>
                <p:cNvSpPr>
                  <a:spLocks noChangeShapeType="1"/>
                </p:cNvSpPr>
                <p:nvPr/>
              </p:nvSpPr>
              <p:spPr bwMode="white">
                <a:xfrm>
                  <a:off x="0" y="1920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8" name="Line 16"/>
                <p:cNvSpPr>
                  <a:spLocks noChangeShapeType="1"/>
                </p:cNvSpPr>
                <p:nvPr/>
              </p:nvSpPr>
              <p:spPr bwMode="white">
                <a:xfrm>
                  <a:off x="0" y="211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9" name="Line 17"/>
                <p:cNvSpPr>
                  <a:spLocks noChangeShapeType="1"/>
                </p:cNvSpPr>
                <p:nvPr/>
              </p:nvSpPr>
              <p:spPr bwMode="white">
                <a:xfrm>
                  <a:off x="0" y="230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0" name="Line 18"/>
                <p:cNvSpPr>
                  <a:spLocks noChangeShapeType="1"/>
                </p:cNvSpPr>
                <p:nvPr/>
              </p:nvSpPr>
              <p:spPr bwMode="white">
                <a:xfrm>
                  <a:off x="0" y="2496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1" name="Line 19"/>
                <p:cNvSpPr>
                  <a:spLocks noChangeShapeType="1"/>
                </p:cNvSpPr>
                <p:nvPr/>
              </p:nvSpPr>
              <p:spPr bwMode="white">
                <a:xfrm>
                  <a:off x="0" y="2688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2" name="Line 20"/>
                <p:cNvSpPr>
                  <a:spLocks noChangeShapeType="1"/>
                </p:cNvSpPr>
                <p:nvPr/>
              </p:nvSpPr>
              <p:spPr bwMode="white">
                <a:xfrm>
                  <a:off x="0" y="2880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3" name="Line 21"/>
                <p:cNvSpPr>
                  <a:spLocks noChangeShapeType="1"/>
                </p:cNvSpPr>
                <p:nvPr/>
              </p:nvSpPr>
              <p:spPr bwMode="white">
                <a:xfrm>
                  <a:off x="0" y="307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4" name="Line 22"/>
                <p:cNvSpPr>
                  <a:spLocks noChangeShapeType="1"/>
                </p:cNvSpPr>
                <p:nvPr/>
              </p:nvSpPr>
              <p:spPr bwMode="white">
                <a:xfrm>
                  <a:off x="0" y="326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5" name="Line 23"/>
                <p:cNvSpPr>
                  <a:spLocks noChangeShapeType="1"/>
                </p:cNvSpPr>
                <p:nvPr/>
              </p:nvSpPr>
              <p:spPr bwMode="white">
                <a:xfrm>
                  <a:off x="0" y="3456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6" name="Line 24"/>
                <p:cNvSpPr>
                  <a:spLocks noChangeShapeType="1"/>
                </p:cNvSpPr>
                <p:nvPr/>
              </p:nvSpPr>
              <p:spPr bwMode="white">
                <a:xfrm>
                  <a:off x="0" y="3648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7" name="Line 25"/>
                <p:cNvSpPr>
                  <a:spLocks noChangeShapeType="1"/>
                </p:cNvSpPr>
                <p:nvPr/>
              </p:nvSpPr>
              <p:spPr bwMode="white">
                <a:xfrm>
                  <a:off x="0" y="3840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8" name="Line 26"/>
                <p:cNvSpPr>
                  <a:spLocks noChangeShapeType="1"/>
                </p:cNvSpPr>
                <p:nvPr/>
              </p:nvSpPr>
              <p:spPr bwMode="white">
                <a:xfrm>
                  <a:off x="0" y="403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9" name="Line 27"/>
                <p:cNvSpPr>
                  <a:spLocks noChangeShapeType="1"/>
                </p:cNvSpPr>
                <p:nvPr/>
              </p:nvSpPr>
              <p:spPr bwMode="white">
                <a:xfrm>
                  <a:off x="0" y="422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40" name="Line 28"/>
                <p:cNvSpPr>
                  <a:spLocks noChangeShapeType="1"/>
                </p:cNvSpPr>
                <p:nvPr/>
              </p:nvSpPr>
              <p:spPr bwMode="white">
                <a:xfrm>
                  <a:off x="19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41" name="Line 29"/>
                <p:cNvSpPr>
                  <a:spLocks noChangeShapeType="1"/>
                </p:cNvSpPr>
                <p:nvPr/>
              </p:nvSpPr>
              <p:spPr bwMode="white">
                <a:xfrm>
                  <a:off x="38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42" name="Line 30"/>
                <p:cNvSpPr>
                  <a:spLocks noChangeShapeType="1"/>
                </p:cNvSpPr>
                <p:nvPr/>
              </p:nvSpPr>
              <p:spPr bwMode="white">
                <a:xfrm>
                  <a:off x="57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43" name="Line 31"/>
                <p:cNvSpPr>
                  <a:spLocks noChangeShapeType="1"/>
                </p:cNvSpPr>
                <p:nvPr/>
              </p:nvSpPr>
              <p:spPr bwMode="white">
                <a:xfrm>
                  <a:off x="76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44" name="Line 32"/>
                <p:cNvSpPr>
                  <a:spLocks noChangeShapeType="1"/>
                </p:cNvSpPr>
                <p:nvPr/>
              </p:nvSpPr>
              <p:spPr bwMode="white">
                <a:xfrm>
                  <a:off x="96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45" name="Line 33"/>
                <p:cNvSpPr>
                  <a:spLocks noChangeShapeType="1"/>
                </p:cNvSpPr>
                <p:nvPr/>
              </p:nvSpPr>
              <p:spPr bwMode="white">
                <a:xfrm>
                  <a:off x="115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46" name="Line 34"/>
                <p:cNvSpPr>
                  <a:spLocks noChangeShapeType="1"/>
                </p:cNvSpPr>
                <p:nvPr/>
              </p:nvSpPr>
              <p:spPr bwMode="white">
                <a:xfrm>
                  <a:off x="134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47" name="Line 35"/>
                <p:cNvSpPr>
                  <a:spLocks noChangeShapeType="1"/>
                </p:cNvSpPr>
                <p:nvPr/>
              </p:nvSpPr>
              <p:spPr bwMode="white">
                <a:xfrm>
                  <a:off x="153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48" name="Line 36"/>
                <p:cNvSpPr>
                  <a:spLocks noChangeShapeType="1"/>
                </p:cNvSpPr>
                <p:nvPr/>
              </p:nvSpPr>
              <p:spPr bwMode="white">
                <a:xfrm>
                  <a:off x="172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49" name="Line 37"/>
                <p:cNvSpPr>
                  <a:spLocks noChangeShapeType="1"/>
                </p:cNvSpPr>
                <p:nvPr/>
              </p:nvSpPr>
              <p:spPr bwMode="white">
                <a:xfrm>
                  <a:off x="192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50" name="Line 38"/>
                <p:cNvSpPr>
                  <a:spLocks noChangeShapeType="1"/>
                </p:cNvSpPr>
                <p:nvPr/>
              </p:nvSpPr>
              <p:spPr bwMode="white">
                <a:xfrm>
                  <a:off x="211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51" name="Line 39"/>
                <p:cNvSpPr>
                  <a:spLocks noChangeShapeType="1"/>
                </p:cNvSpPr>
                <p:nvPr/>
              </p:nvSpPr>
              <p:spPr bwMode="white">
                <a:xfrm>
                  <a:off x="230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52" name="Line 40"/>
                <p:cNvSpPr>
                  <a:spLocks noChangeShapeType="1"/>
                </p:cNvSpPr>
                <p:nvPr/>
              </p:nvSpPr>
              <p:spPr bwMode="white">
                <a:xfrm>
                  <a:off x="249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53" name="Line 41"/>
                <p:cNvSpPr>
                  <a:spLocks noChangeShapeType="1"/>
                </p:cNvSpPr>
                <p:nvPr/>
              </p:nvSpPr>
              <p:spPr bwMode="white">
                <a:xfrm>
                  <a:off x="268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54" name="Line 42"/>
                <p:cNvSpPr>
                  <a:spLocks noChangeShapeType="1"/>
                </p:cNvSpPr>
                <p:nvPr/>
              </p:nvSpPr>
              <p:spPr bwMode="white">
                <a:xfrm>
                  <a:off x="288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55" name="Line 43"/>
                <p:cNvSpPr>
                  <a:spLocks noChangeShapeType="1"/>
                </p:cNvSpPr>
                <p:nvPr/>
              </p:nvSpPr>
              <p:spPr bwMode="white">
                <a:xfrm>
                  <a:off x="307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56" name="Line 44"/>
                <p:cNvSpPr>
                  <a:spLocks noChangeShapeType="1"/>
                </p:cNvSpPr>
                <p:nvPr/>
              </p:nvSpPr>
              <p:spPr bwMode="white">
                <a:xfrm>
                  <a:off x="326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57" name="Line 45"/>
                <p:cNvSpPr>
                  <a:spLocks noChangeShapeType="1"/>
                </p:cNvSpPr>
                <p:nvPr/>
              </p:nvSpPr>
              <p:spPr bwMode="white">
                <a:xfrm>
                  <a:off x="345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58" name="Line 46"/>
                <p:cNvSpPr>
                  <a:spLocks noChangeShapeType="1"/>
                </p:cNvSpPr>
                <p:nvPr/>
              </p:nvSpPr>
              <p:spPr bwMode="white">
                <a:xfrm>
                  <a:off x="364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59" name="Line 47"/>
                <p:cNvSpPr>
                  <a:spLocks noChangeShapeType="1"/>
                </p:cNvSpPr>
                <p:nvPr/>
              </p:nvSpPr>
              <p:spPr bwMode="white">
                <a:xfrm>
                  <a:off x="384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0" name="Line 48"/>
                <p:cNvSpPr>
                  <a:spLocks noChangeShapeType="1"/>
                </p:cNvSpPr>
                <p:nvPr/>
              </p:nvSpPr>
              <p:spPr bwMode="white">
                <a:xfrm>
                  <a:off x="403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1" name="Line 49"/>
                <p:cNvSpPr>
                  <a:spLocks noChangeShapeType="1"/>
                </p:cNvSpPr>
                <p:nvPr/>
              </p:nvSpPr>
              <p:spPr bwMode="white">
                <a:xfrm>
                  <a:off x="422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2" name="Line 50"/>
                <p:cNvSpPr>
                  <a:spLocks noChangeShapeType="1"/>
                </p:cNvSpPr>
                <p:nvPr/>
              </p:nvSpPr>
              <p:spPr bwMode="white">
                <a:xfrm>
                  <a:off x="441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3" name="Line 51"/>
                <p:cNvSpPr>
                  <a:spLocks noChangeShapeType="1"/>
                </p:cNvSpPr>
                <p:nvPr/>
              </p:nvSpPr>
              <p:spPr bwMode="white">
                <a:xfrm>
                  <a:off x="460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4" name="Line 52"/>
                <p:cNvSpPr>
                  <a:spLocks noChangeShapeType="1"/>
                </p:cNvSpPr>
                <p:nvPr/>
              </p:nvSpPr>
              <p:spPr bwMode="white">
                <a:xfrm>
                  <a:off x="480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5" name="Line 53"/>
                <p:cNvSpPr>
                  <a:spLocks noChangeShapeType="1"/>
                </p:cNvSpPr>
                <p:nvPr/>
              </p:nvSpPr>
              <p:spPr bwMode="white">
                <a:xfrm>
                  <a:off x="499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6" name="Line 54"/>
                <p:cNvSpPr>
                  <a:spLocks noChangeShapeType="1"/>
                </p:cNvSpPr>
                <p:nvPr/>
              </p:nvSpPr>
              <p:spPr bwMode="white">
                <a:xfrm>
                  <a:off x="518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7" name="Line 55"/>
                <p:cNvSpPr>
                  <a:spLocks noChangeShapeType="1"/>
                </p:cNvSpPr>
                <p:nvPr/>
              </p:nvSpPr>
              <p:spPr bwMode="white">
                <a:xfrm>
                  <a:off x="537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8" name="Line 56"/>
                <p:cNvSpPr>
                  <a:spLocks noChangeShapeType="1"/>
                </p:cNvSpPr>
                <p:nvPr/>
              </p:nvSpPr>
              <p:spPr bwMode="white">
                <a:xfrm>
                  <a:off x="556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17" name="Line 57"/>
              <p:cNvSpPr>
                <a:spLocks noChangeShapeType="1"/>
              </p:cNvSpPr>
              <p:nvPr/>
            </p:nvSpPr>
            <p:spPr bwMode="ltGray">
              <a:xfrm>
                <a:off x="5568" y="0"/>
                <a:ext cx="0" cy="1488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6" name="Group 58"/>
            <p:cNvGrpSpPr/>
            <p:nvPr userDrawn="1"/>
          </p:nvGrpSpPr>
          <p:grpSpPr bwMode="auto">
            <a:xfrm>
              <a:off x="3" y="559"/>
              <a:ext cx="4192" cy="1796"/>
              <a:chOff x="3" y="559"/>
              <a:chExt cx="4192" cy="1796"/>
            </a:xfrm>
          </p:grpSpPr>
          <p:sp>
            <p:nvSpPr>
              <p:cNvPr id="11" name="Line 59"/>
              <p:cNvSpPr>
                <a:spLocks noChangeShapeType="1"/>
              </p:cNvSpPr>
              <p:nvPr/>
            </p:nvSpPr>
            <p:spPr bwMode="ltGray">
              <a:xfrm>
                <a:off x="506" y="559"/>
                <a:ext cx="0" cy="1796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" name="Line 60"/>
              <p:cNvSpPr>
                <a:spLocks noChangeShapeType="1"/>
              </p:cNvSpPr>
              <p:nvPr/>
            </p:nvSpPr>
            <p:spPr bwMode="ltGray">
              <a:xfrm flipH="1" flipV="1">
                <a:off x="3" y="1924"/>
                <a:ext cx="3211" cy="1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3" name="Line 61"/>
              <p:cNvSpPr>
                <a:spLocks noChangeShapeType="1"/>
              </p:cNvSpPr>
              <p:nvPr/>
            </p:nvSpPr>
            <p:spPr bwMode="ltGray">
              <a:xfrm flipH="1" flipV="1">
                <a:off x="384" y="938"/>
                <a:ext cx="3811" cy="1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4" name="Arc 62"/>
              <p:cNvSpPr/>
              <p:nvPr/>
            </p:nvSpPr>
            <p:spPr bwMode="ltGray">
              <a:xfrm rot="16200000" flipH="1">
                <a:off x="426" y="860"/>
                <a:ext cx="156" cy="157"/>
              </a:xfrm>
              <a:custGeom>
                <a:avLst/>
                <a:gdLst>
                  <a:gd name="T0" fmla="*/ 76 w 43195"/>
                  <a:gd name="T1" fmla="*/ 0 h 43200"/>
                  <a:gd name="T2" fmla="*/ 0 w 43195"/>
                  <a:gd name="T3" fmla="*/ 80 h 43200"/>
                  <a:gd name="T4" fmla="*/ 78 w 43195"/>
                  <a:gd name="T5" fmla="*/ 79 h 432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43195" h="43200" fill="none" extrusionOk="0">
                    <a:moveTo>
                      <a:pt x="21114" y="5"/>
                    </a:moveTo>
                    <a:cubicBezTo>
                      <a:pt x="21274" y="1"/>
                      <a:pt x="21434" y="-1"/>
                      <a:pt x="21595" y="0"/>
                    </a:cubicBezTo>
                    <a:cubicBezTo>
                      <a:pt x="33524" y="0"/>
                      <a:pt x="43195" y="9670"/>
                      <a:pt x="43195" y="21600"/>
                    </a:cubicBezTo>
                    <a:cubicBezTo>
                      <a:pt x="43195" y="33529"/>
                      <a:pt x="33524" y="43200"/>
                      <a:pt x="21595" y="43200"/>
                    </a:cubicBezTo>
                    <a:cubicBezTo>
                      <a:pt x="9843" y="43200"/>
                      <a:pt x="247" y="33805"/>
                      <a:pt x="-1" y="22056"/>
                    </a:cubicBezTo>
                  </a:path>
                  <a:path w="43195" h="43200" stroke="0" extrusionOk="0">
                    <a:moveTo>
                      <a:pt x="21114" y="5"/>
                    </a:moveTo>
                    <a:cubicBezTo>
                      <a:pt x="21274" y="1"/>
                      <a:pt x="21434" y="-1"/>
                      <a:pt x="21595" y="0"/>
                    </a:cubicBezTo>
                    <a:cubicBezTo>
                      <a:pt x="33524" y="0"/>
                      <a:pt x="43195" y="9670"/>
                      <a:pt x="43195" y="21600"/>
                    </a:cubicBezTo>
                    <a:cubicBezTo>
                      <a:pt x="43195" y="33529"/>
                      <a:pt x="33524" y="43200"/>
                      <a:pt x="21595" y="43200"/>
                    </a:cubicBezTo>
                    <a:cubicBezTo>
                      <a:pt x="9843" y="43200"/>
                      <a:pt x="247" y="33805"/>
                      <a:pt x="-1" y="22056"/>
                    </a:cubicBezTo>
                    <a:lnTo>
                      <a:pt x="21595" y="21600"/>
                    </a:lnTo>
                    <a:lnTo>
                      <a:pt x="21114" y="5"/>
                    </a:lnTo>
                    <a:close/>
                  </a:path>
                </a:pathLst>
              </a:custGeom>
              <a:noFill/>
              <a:ln w="9525">
                <a:solidFill>
                  <a:schemeClr val="hlink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7" name="Group 63"/>
            <p:cNvGrpSpPr/>
            <p:nvPr userDrawn="1"/>
          </p:nvGrpSpPr>
          <p:grpSpPr bwMode="auto">
            <a:xfrm>
              <a:off x="1480" y="1952"/>
              <a:ext cx="3808" cy="1812"/>
              <a:chOff x="1480" y="1952"/>
              <a:chExt cx="3808" cy="1812"/>
            </a:xfrm>
          </p:grpSpPr>
          <p:sp>
            <p:nvSpPr>
              <p:cNvPr id="8" name="Line 64"/>
              <p:cNvSpPr>
                <a:spLocks noChangeShapeType="1"/>
              </p:cNvSpPr>
              <p:nvPr/>
            </p:nvSpPr>
            <p:spPr bwMode="ltGray">
              <a:xfrm flipV="1">
                <a:off x="1480" y="3442"/>
                <a:ext cx="3808" cy="0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" name="Line 65"/>
              <p:cNvSpPr>
                <a:spLocks noChangeShapeType="1"/>
              </p:cNvSpPr>
              <p:nvPr/>
            </p:nvSpPr>
            <p:spPr bwMode="ltGray">
              <a:xfrm flipH="1">
                <a:off x="5172" y="1952"/>
                <a:ext cx="0" cy="1812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" name="Arc 66"/>
              <p:cNvSpPr/>
              <p:nvPr/>
            </p:nvSpPr>
            <p:spPr bwMode="ltGray">
              <a:xfrm rot="5400000">
                <a:off x="5097" y="3346"/>
                <a:ext cx="156" cy="157"/>
              </a:xfrm>
              <a:custGeom>
                <a:avLst/>
                <a:gdLst>
                  <a:gd name="T0" fmla="*/ 76 w 43195"/>
                  <a:gd name="T1" fmla="*/ 0 h 43200"/>
                  <a:gd name="T2" fmla="*/ 0 w 43195"/>
                  <a:gd name="T3" fmla="*/ 80 h 43200"/>
                  <a:gd name="T4" fmla="*/ 78 w 43195"/>
                  <a:gd name="T5" fmla="*/ 79 h 432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43195" h="43200" fill="none" extrusionOk="0">
                    <a:moveTo>
                      <a:pt x="21114" y="5"/>
                    </a:moveTo>
                    <a:cubicBezTo>
                      <a:pt x="21274" y="1"/>
                      <a:pt x="21434" y="-1"/>
                      <a:pt x="21595" y="0"/>
                    </a:cubicBezTo>
                    <a:cubicBezTo>
                      <a:pt x="33524" y="0"/>
                      <a:pt x="43195" y="9670"/>
                      <a:pt x="43195" y="21600"/>
                    </a:cubicBezTo>
                    <a:cubicBezTo>
                      <a:pt x="43195" y="33529"/>
                      <a:pt x="33524" y="43200"/>
                      <a:pt x="21595" y="43200"/>
                    </a:cubicBezTo>
                    <a:cubicBezTo>
                      <a:pt x="9843" y="43200"/>
                      <a:pt x="247" y="33805"/>
                      <a:pt x="-1" y="22056"/>
                    </a:cubicBezTo>
                  </a:path>
                  <a:path w="43195" h="43200" stroke="0" extrusionOk="0">
                    <a:moveTo>
                      <a:pt x="21114" y="5"/>
                    </a:moveTo>
                    <a:cubicBezTo>
                      <a:pt x="21274" y="1"/>
                      <a:pt x="21434" y="-1"/>
                      <a:pt x="21595" y="0"/>
                    </a:cubicBezTo>
                    <a:cubicBezTo>
                      <a:pt x="33524" y="0"/>
                      <a:pt x="43195" y="9670"/>
                      <a:pt x="43195" y="21600"/>
                    </a:cubicBezTo>
                    <a:cubicBezTo>
                      <a:pt x="43195" y="33529"/>
                      <a:pt x="33524" y="43200"/>
                      <a:pt x="21595" y="43200"/>
                    </a:cubicBezTo>
                    <a:cubicBezTo>
                      <a:pt x="9843" y="43200"/>
                      <a:pt x="247" y="33805"/>
                      <a:pt x="-1" y="22056"/>
                    </a:cubicBezTo>
                    <a:lnTo>
                      <a:pt x="21595" y="21600"/>
                    </a:lnTo>
                    <a:lnTo>
                      <a:pt x="21114" y="5"/>
                    </a:lnTo>
                    <a:close/>
                  </a:path>
                </a:pathLst>
              </a:custGeom>
              <a:noFill/>
              <a:ln w="9525">
                <a:solidFill>
                  <a:schemeClr val="hlink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sp>
        <p:nvSpPr>
          <p:cNvPr id="831555" name="Rectangle 67"/>
          <p:cNvSpPr>
            <a:spLocks noGrp="1" noChangeArrowheads="1"/>
          </p:cNvSpPr>
          <p:nvPr>
            <p:ph type="ctrTitle"/>
          </p:nvPr>
        </p:nvSpPr>
        <p:spPr>
          <a:xfrm>
            <a:off x="1320800" y="1752600"/>
            <a:ext cx="10363200" cy="1143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zh-CN" altLang="en-US" noProof="0" dirty="0"/>
              <a:t>单击此处编辑母版标题样式</a:t>
            </a:r>
          </a:p>
        </p:txBody>
      </p:sp>
      <p:sp>
        <p:nvSpPr>
          <p:cNvPr id="831556" name="Rectangle 68" descr="Rectangle: Click to edit Master text styles&#10;Second level&#10;Third level&#10;Fourth level&#10;Fifth level"/>
          <p:cNvSpPr>
            <a:spLocks noGrp="1" noChangeArrowheads="1"/>
          </p:cNvSpPr>
          <p:nvPr>
            <p:ph type="subTitle" idx="1"/>
          </p:nvPr>
        </p:nvSpPr>
        <p:spPr>
          <a:xfrm>
            <a:off x="1320800" y="3309938"/>
            <a:ext cx="8534400" cy="1752600"/>
          </a:xfrm>
        </p:spPr>
        <p:txBody>
          <a:bodyPr/>
          <a:lstStyle>
            <a:lvl1pPr marL="0" indent="0" algn="ctr">
              <a:buFont typeface="Wingdings" panose="05000000000000000000" pitchFamily="2" charset="2"/>
              <a:buNone/>
              <a:defRPr/>
            </a:lvl1pPr>
          </a:lstStyle>
          <a:p>
            <a:pPr lvl="0"/>
            <a:r>
              <a:rPr lang="zh-CN" altLang="en-US" noProof="0"/>
              <a:t>单击此处编辑母版副标题样式</a:t>
            </a:r>
          </a:p>
        </p:txBody>
      </p:sp>
      <p:sp>
        <p:nvSpPr>
          <p:cNvPr id="69" name="Rectangle 69"/>
          <p:cNvSpPr>
            <a:spLocks noGrp="1" noChangeArrowheads="1"/>
          </p:cNvSpPr>
          <p:nvPr>
            <p:ph type="dt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0" name="Rectangle 70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  <a:prstGeom prst="rect">
            <a:avLst/>
          </a:prstGeom>
        </p:spPr>
        <p:txBody>
          <a:bodyPr/>
          <a:lstStyle>
            <a:lvl1pPr algn="ctr">
              <a:defRPr smtClean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1" name="Rectangle 71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8400"/>
            <a:ext cx="2540000" cy="457200"/>
          </a:xfrm>
          <a:prstGeom prst="rect">
            <a:avLst/>
          </a:prstGeo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32E8257D-4324-4B54-84F1-9DF7643E6C79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65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Rectangle 66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8400"/>
            <a:ext cx="7114117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6" name="Rectangle 67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8400"/>
            <a:ext cx="2540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43954A3-4CD6-4380-9755-D58C5B82349D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13800" y="304800"/>
            <a:ext cx="2667000" cy="57150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12800" y="304800"/>
            <a:ext cx="7797800" cy="57150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65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Rectangle 66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8400"/>
            <a:ext cx="7114117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6" name="Rectangle 67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8400"/>
            <a:ext cx="2540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851B09-66EC-45E5-AE1C-5A8D55818511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65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Rectangle 66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8400"/>
            <a:ext cx="7114117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6" name="Rectangle 67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8400"/>
            <a:ext cx="2540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C8E908A-4C76-459A-A336-37A616541AF1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117600" y="1905000"/>
            <a:ext cx="508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400800" y="1905000"/>
            <a:ext cx="508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65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8" name="Rectangle 66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8400"/>
            <a:ext cx="7114117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9" name="Rectangle 67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8400"/>
            <a:ext cx="2540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1F5805-154D-4E02-8BA6-8EF81656EB53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5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3" name="Rectangle 66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8400"/>
            <a:ext cx="7114117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4" name="Rectangle 67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8400"/>
            <a:ext cx="2540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F4D377F-8464-43C9-A800-6DC803F35E61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65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Rectangle 66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8400"/>
            <a:ext cx="7114117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7" name="Rectangle 67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8400"/>
            <a:ext cx="2540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BEB7E49-A5DE-4565-B108-DFEFBDF55E01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65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Rectangle 66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8400"/>
            <a:ext cx="7114117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7" name="Rectangle 67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8400"/>
            <a:ext cx="2540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59E671-B5A5-44DF-9119-2707DFA0BA48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6" name="Group 2"/>
          <p:cNvGrpSpPr/>
          <p:nvPr/>
        </p:nvGrpSpPr>
        <p:grpSpPr bwMode="auto">
          <a:xfrm>
            <a:off x="0" y="0"/>
            <a:ext cx="12192000" cy="6858000"/>
            <a:chOff x="0" y="0"/>
            <a:chExt cx="5760" cy="4320"/>
          </a:xfrm>
        </p:grpSpPr>
        <p:grpSp>
          <p:nvGrpSpPr>
            <p:cNvPr id="1032" name="Group 3"/>
            <p:cNvGrpSpPr/>
            <p:nvPr/>
          </p:nvGrpSpPr>
          <p:grpSpPr bwMode="auto">
            <a:xfrm>
              <a:off x="0" y="0"/>
              <a:ext cx="5760" cy="4320"/>
              <a:chOff x="0" y="0"/>
              <a:chExt cx="5760" cy="4320"/>
            </a:xfrm>
          </p:grpSpPr>
          <p:grpSp>
            <p:nvGrpSpPr>
              <p:cNvPr id="1039" name="Group 4"/>
              <p:cNvGrpSpPr/>
              <p:nvPr/>
            </p:nvGrpSpPr>
            <p:grpSpPr bwMode="auto">
              <a:xfrm>
                <a:off x="0" y="192"/>
                <a:ext cx="5760" cy="4032"/>
                <a:chOff x="0" y="192"/>
                <a:chExt cx="5760" cy="4032"/>
              </a:xfrm>
            </p:grpSpPr>
            <p:sp>
              <p:nvSpPr>
                <p:cNvPr id="1070" name="Line 5"/>
                <p:cNvSpPr>
                  <a:spLocks noChangeShapeType="1"/>
                </p:cNvSpPr>
                <p:nvPr/>
              </p:nvSpPr>
              <p:spPr bwMode="white">
                <a:xfrm>
                  <a:off x="0" y="19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71" name="Line 6"/>
                <p:cNvSpPr>
                  <a:spLocks noChangeShapeType="1"/>
                </p:cNvSpPr>
                <p:nvPr/>
              </p:nvSpPr>
              <p:spPr bwMode="white">
                <a:xfrm>
                  <a:off x="0" y="38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72" name="Line 7"/>
                <p:cNvSpPr>
                  <a:spLocks noChangeShapeType="1"/>
                </p:cNvSpPr>
                <p:nvPr/>
              </p:nvSpPr>
              <p:spPr bwMode="white">
                <a:xfrm>
                  <a:off x="0" y="576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73" name="Line 8"/>
                <p:cNvSpPr>
                  <a:spLocks noChangeShapeType="1"/>
                </p:cNvSpPr>
                <p:nvPr/>
              </p:nvSpPr>
              <p:spPr bwMode="white">
                <a:xfrm>
                  <a:off x="0" y="768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74" name="Line 9"/>
                <p:cNvSpPr>
                  <a:spLocks noChangeShapeType="1"/>
                </p:cNvSpPr>
                <p:nvPr/>
              </p:nvSpPr>
              <p:spPr bwMode="white">
                <a:xfrm>
                  <a:off x="0" y="960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75" name="Line 10"/>
                <p:cNvSpPr>
                  <a:spLocks noChangeShapeType="1"/>
                </p:cNvSpPr>
                <p:nvPr/>
              </p:nvSpPr>
              <p:spPr bwMode="white">
                <a:xfrm>
                  <a:off x="0" y="115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76" name="Line 11"/>
                <p:cNvSpPr>
                  <a:spLocks noChangeShapeType="1"/>
                </p:cNvSpPr>
                <p:nvPr/>
              </p:nvSpPr>
              <p:spPr bwMode="white">
                <a:xfrm>
                  <a:off x="0" y="134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77" name="Line 12"/>
                <p:cNvSpPr>
                  <a:spLocks noChangeShapeType="1"/>
                </p:cNvSpPr>
                <p:nvPr/>
              </p:nvSpPr>
              <p:spPr bwMode="white">
                <a:xfrm>
                  <a:off x="0" y="1536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78" name="Line 13"/>
                <p:cNvSpPr>
                  <a:spLocks noChangeShapeType="1"/>
                </p:cNvSpPr>
                <p:nvPr/>
              </p:nvSpPr>
              <p:spPr bwMode="white">
                <a:xfrm>
                  <a:off x="0" y="1728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79" name="Line 14"/>
                <p:cNvSpPr>
                  <a:spLocks noChangeShapeType="1"/>
                </p:cNvSpPr>
                <p:nvPr/>
              </p:nvSpPr>
              <p:spPr bwMode="white">
                <a:xfrm>
                  <a:off x="0" y="1920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80" name="Line 15"/>
                <p:cNvSpPr>
                  <a:spLocks noChangeShapeType="1"/>
                </p:cNvSpPr>
                <p:nvPr/>
              </p:nvSpPr>
              <p:spPr bwMode="white">
                <a:xfrm>
                  <a:off x="0" y="211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81" name="Line 16"/>
                <p:cNvSpPr>
                  <a:spLocks noChangeShapeType="1"/>
                </p:cNvSpPr>
                <p:nvPr/>
              </p:nvSpPr>
              <p:spPr bwMode="white">
                <a:xfrm>
                  <a:off x="0" y="230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82" name="Line 17"/>
                <p:cNvSpPr>
                  <a:spLocks noChangeShapeType="1"/>
                </p:cNvSpPr>
                <p:nvPr/>
              </p:nvSpPr>
              <p:spPr bwMode="white">
                <a:xfrm>
                  <a:off x="0" y="2496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83" name="Line 18"/>
                <p:cNvSpPr>
                  <a:spLocks noChangeShapeType="1"/>
                </p:cNvSpPr>
                <p:nvPr/>
              </p:nvSpPr>
              <p:spPr bwMode="white">
                <a:xfrm>
                  <a:off x="0" y="2688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84" name="Line 19"/>
                <p:cNvSpPr>
                  <a:spLocks noChangeShapeType="1"/>
                </p:cNvSpPr>
                <p:nvPr/>
              </p:nvSpPr>
              <p:spPr bwMode="white">
                <a:xfrm>
                  <a:off x="0" y="2880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85" name="Line 20"/>
                <p:cNvSpPr>
                  <a:spLocks noChangeShapeType="1"/>
                </p:cNvSpPr>
                <p:nvPr/>
              </p:nvSpPr>
              <p:spPr bwMode="white">
                <a:xfrm>
                  <a:off x="0" y="307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86" name="Line 21"/>
                <p:cNvSpPr>
                  <a:spLocks noChangeShapeType="1"/>
                </p:cNvSpPr>
                <p:nvPr/>
              </p:nvSpPr>
              <p:spPr bwMode="white">
                <a:xfrm>
                  <a:off x="0" y="326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87" name="Line 22"/>
                <p:cNvSpPr>
                  <a:spLocks noChangeShapeType="1"/>
                </p:cNvSpPr>
                <p:nvPr/>
              </p:nvSpPr>
              <p:spPr bwMode="white">
                <a:xfrm>
                  <a:off x="0" y="3456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88" name="Line 23"/>
                <p:cNvSpPr>
                  <a:spLocks noChangeShapeType="1"/>
                </p:cNvSpPr>
                <p:nvPr/>
              </p:nvSpPr>
              <p:spPr bwMode="white">
                <a:xfrm>
                  <a:off x="0" y="3648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89" name="Line 24"/>
                <p:cNvSpPr>
                  <a:spLocks noChangeShapeType="1"/>
                </p:cNvSpPr>
                <p:nvPr/>
              </p:nvSpPr>
              <p:spPr bwMode="white">
                <a:xfrm>
                  <a:off x="0" y="3840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90" name="Line 25"/>
                <p:cNvSpPr>
                  <a:spLocks noChangeShapeType="1"/>
                </p:cNvSpPr>
                <p:nvPr/>
              </p:nvSpPr>
              <p:spPr bwMode="white">
                <a:xfrm>
                  <a:off x="0" y="403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91" name="Line 26"/>
                <p:cNvSpPr>
                  <a:spLocks noChangeShapeType="1"/>
                </p:cNvSpPr>
                <p:nvPr/>
              </p:nvSpPr>
              <p:spPr bwMode="white">
                <a:xfrm>
                  <a:off x="0" y="422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040" name="Group 27"/>
              <p:cNvGrpSpPr/>
              <p:nvPr/>
            </p:nvGrpSpPr>
            <p:grpSpPr bwMode="auto">
              <a:xfrm>
                <a:off x="192" y="0"/>
                <a:ext cx="5376" cy="4320"/>
                <a:chOff x="192" y="0"/>
                <a:chExt cx="5376" cy="4320"/>
              </a:xfrm>
            </p:grpSpPr>
            <p:sp>
              <p:nvSpPr>
                <p:cNvPr id="1041" name="Line 28"/>
                <p:cNvSpPr>
                  <a:spLocks noChangeShapeType="1"/>
                </p:cNvSpPr>
                <p:nvPr/>
              </p:nvSpPr>
              <p:spPr bwMode="white">
                <a:xfrm>
                  <a:off x="19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42" name="Line 29"/>
                <p:cNvSpPr>
                  <a:spLocks noChangeShapeType="1"/>
                </p:cNvSpPr>
                <p:nvPr/>
              </p:nvSpPr>
              <p:spPr bwMode="white">
                <a:xfrm>
                  <a:off x="38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43" name="Line 30"/>
                <p:cNvSpPr>
                  <a:spLocks noChangeShapeType="1"/>
                </p:cNvSpPr>
                <p:nvPr/>
              </p:nvSpPr>
              <p:spPr bwMode="white">
                <a:xfrm>
                  <a:off x="57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44" name="Line 31"/>
                <p:cNvSpPr>
                  <a:spLocks noChangeShapeType="1"/>
                </p:cNvSpPr>
                <p:nvPr/>
              </p:nvSpPr>
              <p:spPr bwMode="white">
                <a:xfrm>
                  <a:off x="76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45" name="Line 32"/>
                <p:cNvSpPr>
                  <a:spLocks noChangeShapeType="1"/>
                </p:cNvSpPr>
                <p:nvPr/>
              </p:nvSpPr>
              <p:spPr bwMode="white">
                <a:xfrm>
                  <a:off x="96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46" name="Line 33"/>
                <p:cNvSpPr>
                  <a:spLocks noChangeShapeType="1"/>
                </p:cNvSpPr>
                <p:nvPr/>
              </p:nvSpPr>
              <p:spPr bwMode="white">
                <a:xfrm>
                  <a:off x="115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47" name="Line 34"/>
                <p:cNvSpPr>
                  <a:spLocks noChangeShapeType="1"/>
                </p:cNvSpPr>
                <p:nvPr/>
              </p:nvSpPr>
              <p:spPr bwMode="white">
                <a:xfrm>
                  <a:off x="134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48" name="Line 35"/>
                <p:cNvSpPr>
                  <a:spLocks noChangeShapeType="1"/>
                </p:cNvSpPr>
                <p:nvPr/>
              </p:nvSpPr>
              <p:spPr bwMode="white">
                <a:xfrm>
                  <a:off x="153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49" name="Line 36"/>
                <p:cNvSpPr>
                  <a:spLocks noChangeShapeType="1"/>
                </p:cNvSpPr>
                <p:nvPr/>
              </p:nvSpPr>
              <p:spPr bwMode="white">
                <a:xfrm>
                  <a:off x="172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50" name="Line 37"/>
                <p:cNvSpPr>
                  <a:spLocks noChangeShapeType="1"/>
                </p:cNvSpPr>
                <p:nvPr/>
              </p:nvSpPr>
              <p:spPr bwMode="white">
                <a:xfrm>
                  <a:off x="192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51" name="Line 38"/>
                <p:cNvSpPr>
                  <a:spLocks noChangeShapeType="1"/>
                </p:cNvSpPr>
                <p:nvPr/>
              </p:nvSpPr>
              <p:spPr bwMode="white">
                <a:xfrm>
                  <a:off x="211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52" name="Line 39"/>
                <p:cNvSpPr>
                  <a:spLocks noChangeShapeType="1"/>
                </p:cNvSpPr>
                <p:nvPr/>
              </p:nvSpPr>
              <p:spPr bwMode="white">
                <a:xfrm>
                  <a:off x="230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53" name="Line 40"/>
                <p:cNvSpPr>
                  <a:spLocks noChangeShapeType="1"/>
                </p:cNvSpPr>
                <p:nvPr/>
              </p:nvSpPr>
              <p:spPr bwMode="white">
                <a:xfrm>
                  <a:off x="249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54" name="Line 41"/>
                <p:cNvSpPr>
                  <a:spLocks noChangeShapeType="1"/>
                </p:cNvSpPr>
                <p:nvPr/>
              </p:nvSpPr>
              <p:spPr bwMode="white">
                <a:xfrm>
                  <a:off x="268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55" name="Line 42"/>
                <p:cNvSpPr>
                  <a:spLocks noChangeShapeType="1"/>
                </p:cNvSpPr>
                <p:nvPr/>
              </p:nvSpPr>
              <p:spPr bwMode="white">
                <a:xfrm>
                  <a:off x="288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56" name="Line 43"/>
                <p:cNvSpPr>
                  <a:spLocks noChangeShapeType="1"/>
                </p:cNvSpPr>
                <p:nvPr/>
              </p:nvSpPr>
              <p:spPr bwMode="white">
                <a:xfrm>
                  <a:off x="307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57" name="Line 44"/>
                <p:cNvSpPr>
                  <a:spLocks noChangeShapeType="1"/>
                </p:cNvSpPr>
                <p:nvPr/>
              </p:nvSpPr>
              <p:spPr bwMode="white">
                <a:xfrm>
                  <a:off x="326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58" name="Line 45"/>
                <p:cNvSpPr>
                  <a:spLocks noChangeShapeType="1"/>
                </p:cNvSpPr>
                <p:nvPr/>
              </p:nvSpPr>
              <p:spPr bwMode="white">
                <a:xfrm>
                  <a:off x="345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59" name="Line 46"/>
                <p:cNvSpPr>
                  <a:spLocks noChangeShapeType="1"/>
                </p:cNvSpPr>
                <p:nvPr/>
              </p:nvSpPr>
              <p:spPr bwMode="white">
                <a:xfrm>
                  <a:off x="364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60" name="Line 47"/>
                <p:cNvSpPr>
                  <a:spLocks noChangeShapeType="1"/>
                </p:cNvSpPr>
                <p:nvPr/>
              </p:nvSpPr>
              <p:spPr bwMode="white">
                <a:xfrm>
                  <a:off x="384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61" name="Line 48"/>
                <p:cNvSpPr>
                  <a:spLocks noChangeShapeType="1"/>
                </p:cNvSpPr>
                <p:nvPr/>
              </p:nvSpPr>
              <p:spPr bwMode="white">
                <a:xfrm>
                  <a:off x="403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62" name="Line 49"/>
                <p:cNvSpPr>
                  <a:spLocks noChangeShapeType="1"/>
                </p:cNvSpPr>
                <p:nvPr/>
              </p:nvSpPr>
              <p:spPr bwMode="white">
                <a:xfrm>
                  <a:off x="422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63" name="Line 50"/>
                <p:cNvSpPr>
                  <a:spLocks noChangeShapeType="1"/>
                </p:cNvSpPr>
                <p:nvPr/>
              </p:nvSpPr>
              <p:spPr bwMode="white">
                <a:xfrm>
                  <a:off x="441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64" name="Line 51"/>
                <p:cNvSpPr>
                  <a:spLocks noChangeShapeType="1"/>
                </p:cNvSpPr>
                <p:nvPr/>
              </p:nvSpPr>
              <p:spPr bwMode="white">
                <a:xfrm>
                  <a:off x="460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65" name="Line 52"/>
                <p:cNvSpPr>
                  <a:spLocks noChangeShapeType="1"/>
                </p:cNvSpPr>
                <p:nvPr/>
              </p:nvSpPr>
              <p:spPr bwMode="white">
                <a:xfrm>
                  <a:off x="480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66" name="Line 53"/>
                <p:cNvSpPr>
                  <a:spLocks noChangeShapeType="1"/>
                </p:cNvSpPr>
                <p:nvPr/>
              </p:nvSpPr>
              <p:spPr bwMode="white">
                <a:xfrm>
                  <a:off x="499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67" name="Line 54"/>
                <p:cNvSpPr>
                  <a:spLocks noChangeShapeType="1"/>
                </p:cNvSpPr>
                <p:nvPr/>
              </p:nvSpPr>
              <p:spPr bwMode="white">
                <a:xfrm>
                  <a:off x="518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68" name="Line 55"/>
                <p:cNvSpPr>
                  <a:spLocks noChangeShapeType="1"/>
                </p:cNvSpPr>
                <p:nvPr/>
              </p:nvSpPr>
              <p:spPr bwMode="white">
                <a:xfrm>
                  <a:off x="537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69" name="Line 56"/>
                <p:cNvSpPr>
                  <a:spLocks noChangeShapeType="1"/>
                </p:cNvSpPr>
                <p:nvPr/>
              </p:nvSpPr>
              <p:spPr bwMode="white">
                <a:xfrm>
                  <a:off x="556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</p:grpSp>
        <p:sp>
          <p:nvSpPr>
            <p:cNvPr id="1033" name="Rectangle 57" descr="60%"/>
            <p:cNvSpPr>
              <a:spLocks noChangeArrowheads="1"/>
            </p:cNvSpPr>
            <p:nvPr/>
          </p:nvSpPr>
          <p:spPr bwMode="ltGray">
            <a:xfrm>
              <a:off x="2112" y="0"/>
              <a:ext cx="3648" cy="96"/>
            </a:xfrm>
            <a:prstGeom prst="rect">
              <a:avLst/>
            </a:prstGeom>
            <a:pattFill prst="pct60">
              <a:fgClr>
                <a:schemeClr val="folHlink"/>
              </a:fgClr>
              <a:bgClr>
                <a:schemeClr val="bg1"/>
              </a:bgClr>
            </a:patt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34" name="Line 58"/>
            <p:cNvSpPr>
              <a:spLocks noChangeShapeType="1"/>
            </p:cNvSpPr>
            <p:nvPr/>
          </p:nvSpPr>
          <p:spPr bwMode="ltGray">
            <a:xfrm>
              <a:off x="5568" y="0"/>
              <a:ext cx="0" cy="1488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1035" name="Group 59"/>
            <p:cNvGrpSpPr/>
            <p:nvPr/>
          </p:nvGrpSpPr>
          <p:grpSpPr bwMode="auto">
            <a:xfrm>
              <a:off x="261" y="892"/>
              <a:ext cx="1124" cy="1464"/>
              <a:chOff x="96" y="916"/>
              <a:chExt cx="2208" cy="2876"/>
            </a:xfrm>
          </p:grpSpPr>
          <p:sp>
            <p:nvSpPr>
              <p:cNvPr id="1036" name="Line 60"/>
              <p:cNvSpPr>
                <a:spLocks noChangeShapeType="1"/>
              </p:cNvSpPr>
              <p:nvPr/>
            </p:nvSpPr>
            <p:spPr bwMode="ltGray">
              <a:xfrm flipH="1">
                <a:off x="96" y="1037"/>
                <a:ext cx="2208" cy="0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37" name="Line 61"/>
              <p:cNvSpPr>
                <a:spLocks noChangeShapeType="1"/>
              </p:cNvSpPr>
              <p:nvPr/>
            </p:nvSpPr>
            <p:spPr bwMode="ltGray">
              <a:xfrm>
                <a:off x="336" y="920"/>
                <a:ext cx="0" cy="2872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38" name="Arc 62"/>
              <p:cNvSpPr/>
              <p:nvPr/>
            </p:nvSpPr>
            <p:spPr bwMode="ltGray">
              <a:xfrm flipH="1">
                <a:off x="217" y="916"/>
                <a:ext cx="239" cy="239"/>
              </a:xfrm>
              <a:custGeom>
                <a:avLst/>
                <a:gdLst>
                  <a:gd name="T0" fmla="*/ 117 w 43195"/>
                  <a:gd name="T1" fmla="*/ 0 h 43200"/>
                  <a:gd name="T2" fmla="*/ 0 w 43195"/>
                  <a:gd name="T3" fmla="*/ 122 h 43200"/>
                  <a:gd name="T4" fmla="*/ 119 w 43195"/>
                  <a:gd name="T5" fmla="*/ 120 h 432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43195" h="43200" fill="none" extrusionOk="0">
                    <a:moveTo>
                      <a:pt x="21114" y="5"/>
                    </a:moveTo>
                    <a:cubicBezTo>
                      <a:pt x="21274" y="1"/>
                      <a:pt x="21434" y="-1"/>
                      <a:pt x="21595" y="0"/>
                    </a:cubicBezTo>
                    <a:cubicBezTo>
                      <a:pt x="33524" y="0"/>
                      <a:pt x="43195" y="9670"/>
                      <a:pt x="43195" y="21600"/>
                    </a:cubicBezTo>
                    <a:cubicBezTo>
                      <a:pt x="43195" y="33529"/>
                      <a:pt x="33524" y="43200"/>
                      <a:pt x="21595" y="43200"/>
                    </a:cubicBezTo>
                    <a:cubicBezTo>
                      <a:pt x="9843" y="43200"/>
                      <a:pt x="247" y="33805"/>
                      <a:pt x="-1" y="22056"/>
                    </a:cubicBezTo>
                  </a:path>
                  <a:path w="43195" h="43200" stroke="0" extrusionOk="0">
                    <a:moveTo>
                      <a:pt x="21114" y="5"/>
                    </a:moveTo>
                    <a:cubicBezTo>
                      <a:pt x="21274" y="1"/>
                      <a:pt x="21434" y="-1"/>
                      <a:pt x="21595" y="0"/>
                    </a:cubicBezTo>
                    <a:cubicBezTo>
                      <a:pt x="33524" y="0"/>
                      <a:pt x="43195" y="9670"/>
                      <a:pt x="43195" y="21600"/>
                    </a:cubicBezTo>
                    <a:cubicBezTo>
                      <a:pt x="43195" y="33529"/>
                      <a:pt x="33524" y="43200"/>
                      <a:pt x="21595" y="43200"/>
                    </a:cubicBezTo>
                    <a:cubicBezTo>
                      <a:pt x="9843" y="43200"/>
                      <a:pt x="247" y="33805"/>
                      <a:pt x="-1" y="22056"/>
                    </a:cubicBezTo>
                    <a:lnTo>
                      <a:pt x="21595" y="21600"/>
                    </a:lnTo>
                    <a:lnTo>
                      <a:pt x="21114" y="5"/>
                    </a:lnTo>
                    <a:close/>
                  </a:path>
                </a:pathLst>
              </a:custGeom>
              <a:noFill/>
              <a:ln w="9525">
                <a:solidFill>
                  <a:schemeClr val="hlink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sp>
        <p:nvSpPr>
          <p:cNvPr id="1027" name="Rectangle 63"/>
          <p:cNvSpPr>
            <a:spLocks noGrp="1" noChangeArrowheads="1"/>
          </p:cNvSpPr>
          <p:nvPr>
            <p:ph type="title"/>
          </p:nvPr>
        </p:nvSpPr>
        <p:spPr bwMode="auto">
          <a:xfrm>
            <a:off x="812800" y="304800"/>
            <a:ext cx="103632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8" name="Rectangle 64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 bwMode="auto">
          <a:xfrm>
            <a:off x="1117600" y="1905000"/>
            <a:ext cx="10363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830529" name="Rectangle 6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14400" y="6248400"/>
            <a:ext cx="2540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eaLnBrk="1" hangingPunct="1">
              <a:defRPr sz="1400" smtClean="0">
                <a:latin typeface="+mn-lt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8" name="页脚占位符 3"/>
          <p:cNvSpPr txBox="1"/>
          <p:nvPr userDrawn="1"/>
        </p:nvSpPr>
        <p:spPr bwMode="auto">
          <a:xfrm>
            <a:off x="4461835" y="6240257"/>
            <a:ext cx="701896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>
            <a:defPPr>
              <a:defRPr lang="zh-CN"/>
            </a:defPPr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1400" kern="1200" dirty="0" smtClean="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>
              <a:defRPr/>
            </a:pPr>
            <a:r>
              <a:rPr lang="zh-CN" altLang="en-US" sz="1400" dirty="0"/>
              <a:t>复旦大学软件学院</a:t>
            </a:r>
            <a:r>
              <a:rPr lang="en-US" altLang="zh-CN" sz="1400" dirty="0"/>
              <a:t>2025</a:t>
            </a:r>
            <a:r>
              <a:rPr lang="zh-CN" altLang="en-US" sz="1400" dirty="0"/>
              <a:t>秋 </a:t>
            </a:r>
            <a:r>
              <a:rPr lang="en-US" altLang="zh-CN" sz="1400" dirty="0"/>
              <a:t>Data Structure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95000"/>
        <a:buFont typeface="Wingdings" panose="05000000000000000000" pitchFamily="2" charset="2"/>
        <a:buChar char="Ø"/>
        <a:defRPr kumimoji="1"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90000"/>
        <a:buFont typeface="Wingdings" panose="05000000000000000000" pitchFamily="2" charset="2"/>
        <a:buChar char="v"/>
        <a:defRPr kumimoji="1"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95000"/>
        <a:buFont typeface="Wingdings" panose="05000000000000000000" pitchFamily="2" charset="2"/>
        <a:buChar char="w"/>
        <a:defRPr kumimoji="1"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anose="05000000000000000000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zh-CN" sz="4000" dirty="0"/>
              <a:t>Data Structure</a:t>
            </a:r>
          </a:p>
        </p:txBody>
      </p:sp>
      <p:sp>
        <p:nvSpPr>
          <p:cNvPr id="3075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endParaRPr lang="en-US" altLang="zh-CN" dirty="0"/>
          </a:p>
          <a:p>
            <a:pPr eaLnBrk="1" hangingPunct="1"/>
            <a:r>
              <a:rPr lang="zh-CN" altLang="en-US" sz="3600" dirty="0">
                <a:ea typeface="华文行楷" panose="02010800040101010101" pitchFamily="2" charset="-122"/>
              </a:rPr>
              <a:t>复旦大学软件学院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多叉排序树查找效率的保证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单个结点中元素不能太少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树要尽量平衡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多叉排序树查找效率的保证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55440" y="1583787"/>
            <a:ext cx="10487520" cy="4757226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多叉排序树查找效率的保证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12800" y="2144558"/>
            <a:ext cx="10972800" cy="3635684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多叉排序树查找效率的保证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90486" y="1905000"/>
            <a:ext cx="8817428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多叉排序树查找效率的保证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66448" y="1905000"/>
            <a:ext cx="9065503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</a:t>
            </a:r>
            <a:r>
              <a:rPr lang="zh-CN" altLang="en-US" dirty="0"/>
              <a:t>树的基本概念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51742" y="1447800"/>
            <a:ext cx="10473886" cy="5115798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</a:t>
            </a:r>
            <a:r>
              <a:rPr lang="zh-CN" altLang="en-US" dirty="0"/>
              <a:t>树的基本概念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78048" y="1447800"/>
            <a:ext cx="9442304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</a:t>
            </a:r>
            <a:r>
              <a:rPr lang="zh-CN" altLang="en-US" dirty="0"/>
              <a:t>树的基本概念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17592" y="1447800"/>
            <a:ext cx="8963216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</a:t>
            </a:r>
            <a:r>
              <a:rPr lang="zh-CN" altLang="en-US" dirty="0"/>
              <a:t>树的高度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207568" y="1594322"/>
            <a:ext cx="8183264" cy="4736156"/>
          </a:xfrm>
          <a:prstGeom prst="rect">
            <a:avLst/>
          </a:prstGeom>
        </p:spPr>
      </p:pic>
      <p:sp>
        <p:nvSpPr>
          <p:cNvPr id="3" name="图文框 2"/>
          <p:cNvSpPr/>
          <p:nvPr/>
        </p:nvSpPr>
        <p:spPr>
          <a:xfrm>
            <a:off x="2482776" y="5445224"/>
            <a:ext cx="7429648" cy="887760"/>
          </a:xfrm>
          <a:prstGeom prst="fram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</a:t>
            </a:r>
            <a:r>
              <a:rPr lang="zh-CN" altLang="en-US" dirty="0"/>
              <a:t>树的高度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59202" y="1412776"/>
            <a:ext cx="9079996" cy="509924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Lecture 6</a:t>
            </a:r>
            <a:endParaRPr lang="zh-CN" altLang="en-US" dirty="0"/>
          </a:p>
        </p:txBody>
      </p:sp>
      <p:sp>
        <p:nvSpPr>
          <p:cNvPr id="6" name="副标题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查找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</a:t>
            </a:r>
            <a:r>
              <a:rPr lang="zh-CN" altLang="en-US" dirty="0"/>
              <a:t>树的高度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207649" y="1447800"/>
            <a:ext cx="8183102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</a:t>
            </a:r>
            <a:r>
              <a:rPr lang="zh-CN" altLang="en-US" dirty="0"/>
              <a:t>树的高度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35902" y="1447800"/>
            <a:ext cx="9326596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rgbClr val="FF0066"/>
                </a:solidFill>
              </a:rPr>
              <a:t>小结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20398" y="1447800"/>
            <a:ext cx="10357604" cy="5029200"/>
          </a:xfrm>
          <a:prstGeom prst="rect">
            <a:avLst/>
          </a:prstGeom>
        </p:spPr>
      </p:pic>
      <p:sp>
        <p:nvSpPr>
          <p:cNvPr id="5" name="图文框 4"/>
          <p:cNvSpPr/>
          <p:nvPr/>
        </p:nvSpPr>
        <p:spPr>
          <a:xfrm>
            <a:off x="2495600" y="5805264"/>
            <a:ext cx="4968552" cy="648072"/>
          </a:xfrm>
          <a:prstGeom prst="fram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</a:t>
            </a:r>
            <a:r>
              <a:rPr lang="zh-CN" altLang="en-US" dirty="0"/>
              <a:t>树的插入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sz="half"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17600" y="3009476"/>
            <a:ext cx="5080000" cy="1905847"/>
          </a:xfrm>
          <a:prstGeom prst="rect">
            <a:avLst/>
          </a:prstGeom>
        </p:spPr>
      </p:pic>
      <p:pic>
        <p:nvPicPr>
          <p:cNvPr id="6" name="内容占位符 3"/>
          <p:cNvPicPr>
            <a:picLocks noGrp="1" noChangeAspect="1"/>
          </p:cNvPicPr>
          <p:nvPr>
            <p:ph sz="half" idx="2"/>
          </p:nvPr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400800" y="2999767"/>
            <a:ext cx="5080000" cy="1925265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</a:t>
            </a:r>
            <a:r>
              <a:rPr lang="zh-CN" altLang="en-US" dirty="0"/>
              <a:t>树的插入</a:t>
            </a:r>
          </a:p>
        </p:txBody>
      </p:sp>
      <p:pic>
        <p:nvPicPr>
          <p:cNvPr id="8" name="内容占位符 3"/>
          <p:cNvPicPr>
            <a:picLocks noGrp="1" noChangeAspect="1"/>
          </p:cNvPicPr>
          <p:nvPr>
            <p:ph sz="half"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17600" y="3130448"/>
            <a:ext cx="5080000" cy="1663903"/>
          </a:xfrm>
          <a:prstGeom prst="rect">
            <a:avLst/>
          </a:prstGeom>
        </p:spPr>
      </p:pic>
      <p:pic>
        <p:nvPicPr>
          <p:cNvPr id="9" name="内容占位符 3"/>
          <p:cNvPicPr>
            <a:picLocks noGrp="1" noChangeAspect="1"/>
          </p:cNvPicPr>
          <p:nvPr>
            <p:ph sz="half" idx="2"/>
          </p:nvPr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400800" y="2948505"/>
            <a:ext cx="5080000" cy="202779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</a:t>
            </a:r>
            <a:r>
              <a:rPr lang="zh-CN" altLang="en-US" dirty="0"/>
              <a:t>树的插入</a:t>
            </a:r>
          </a:p>
        </p:txBody>
      </p:sp>
      <p:pic>
        <p:nvPicPr>
          <p:cNvPr id="8" name="内容占位符 3"/>
          <p:cNvPicPr>
            <a:picLocks noGrp="1" noChangeAspect="1"/>
          </p:cNvPicPr>
          <p:nvPr>
            <p:ph sz="half"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17600" y="3053959"/>
            <a:ext cx="5080000" cy="1816881"/>
          </a:xfrm>
          <a:prstGeom prst="rect">
            <a:avLst/>
          </a:prstGeom>
        </p:spPr>
      </p:pic>
      <p:pic>
        <p:nvPicPr>
          <p:cNvPr id="9" name="内容占位符 3"/>
          <p:cNvPicPr>
            <a:picLocks noGrp="1" noChangeAspect="1"/>
          </p:cNvPicPr>
          <p:nvPr>
            <p:ph sz="half" idx="2"/>
          </p:nvPr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400800" y="3064456"/>
            <a:ext cx="5080000" cy="1795887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</a:t>
            </a:r>
            <a:r>
              <a:rPr lang="zh-CN" altLang="en-US" dirty="0"/>
              <a:t>树的插入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20803" y="1905000"/>
            <a:ext cx="9156793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</a:t>
            </a:r>
            <a:r>
              <a:rPr lang="zh-CN" altLang="en-US" dirty="0"/>
              <a:t>树的插入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sz="half"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17600" y="2248695"/>
            <a:ext cx="5080000" cy="3427410"/>
          </a:xfrm>
          <a:prstGeom prst="rect">
            <a:avLst/>
          </a:prstGeom>
        </p:spPr>
      </p:pic>
      <p:pic>
        <p:nvPicPr>
          <p:cNvPr id="6" name="内容占位符 3"/>
          <p:cNvPicPr>
            <a:picLocks noGrp="1" noChangeAspect="1"/>
          </p:cNvPicPr>
          <p:nvPr>
            <p:ph sz="half" idx="2"/>
          </p:nvPr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585269" y="1905000"/>
            <a:ext cx="4711062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</a:t>
            </a:r>
            <a:r>
              <a:rPr lang="zh-CN" altLang="en-US" dirty="0"/>
              <a:t>树的插入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95531" y="1905000"/>
            <a:ext cx="6607337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</a:t>
            </a:r>
            <a:r>
              <a:rPr lang="zh-CN" altLang="en-US" dirty="0"/>
              <a:t>树的插入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81151" y="1905000"/>
            <a:ext cx="9236097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500" name="Rectangle 4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Part I</a:t>
            </a:r>
          </a:p>
        </p:txBody>
      </p:sp>
      <p:sp>
        <p:nvSpPr>
          <p:cNvPr id="1130501" name="Rectangle 5" descr="Rectangle: Click to edit Master text styles&#10;Second level&#10;Third level&#10;Fourth level&#10;Fifth level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B</a:t>
            </a:r>
            <a:r>
              <a:rPr lang="zh-CN" altLang="en-US" dirty="0"/>
              <a:t>树和</a:t>
            </a:r>
            <a:r>
              <a:rPr lang="en-US" altLang="zh-CN" dirty="0"/>
              <a:t>B+</a:t>
            </a:r>
            <a:r>
              <a:rPr lang="zh-CN" altLang="en-US" dirty="0"/>
              <a:t>树</a:t>
            </a:r>
            <a:endParaRPr lang="en-US" altLang="zh-CN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</a:t>
            </a:r>
            <a:r>
              <a:rPr lang="zh-CN" altLang="en-US" dirty="0"/>
              <a:t>树的插入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17600" y="2204274"/>
            <a:ext cx="10363200" cy="3516251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</a:t>
            </a:r>
            <a:r>
              <a:rPr lang="zh-CN" altLang="en-US" dirty="0"/>
              <a:t>树的插入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17600" y="2285596"/>
            <a:ext cx="10363200" cy="3353608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</a:t>
            </a:r>
            <a:r>
              <a:rPr lang="zh-CN" altLang="en-US" dirty="0"/>
              <a:t>树的插入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17600" y="2189264"/>
            <a:ext cx="10363200" cy="3546272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</a:t>
            </a:r>
            <a:r>
              <a:rPr lang="zh-CN" altLang="en-US" dirty="0"/>
              <a:t>树的插入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33399" y="1905000"/>
            <a:ext cx="9931601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</a:t>
            </a:r>
            <a:r>
              <a:rPr lang="zh-CN" altLang="en-US" dirty="0"/>
              <a:t>树的插入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17600" y="2101282"/>
            <a:ext cx="10363200" cy="3722236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</a:t>
            </a:r>
            <a:r>
              <a:rPr lang="zh-CN" altLang="en-US" dirty="0"/>
              <a:t>树的插入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17600" y="2557530"/>
            <a:ext cx="10363200" cy="280974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</a:t>
            </a:r>
            <a:r>
              <a:rPr lang="zh-CN" altLang="en-US" dirty="0"/>
              <a:t>树的插入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17600" y="2217841"/>
            <a:ext cx="10363200" cy="3489117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</a:t>
            </a:r>
            <a:r>
              <a:rPr lang="zh-CN" altLang="en-US" dirty="0"/>
              <a:t>树的插入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17600" y="2270449"/>
            <a:ext cx="10363200" cy="3383902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</a:t>
            </a:r>
            <a:r>
              <a:rPr lang="zh-CN" altLang="en-US" dirty="0"/>
              <a:t>树的插入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17600" y="2293697"/>
            <a:ext cx="10363200" cy="3337406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</a:t>
            </a:r>
            <a:r>
              <a:rPr lang="zh-CN" altLang="en-US" dirty="0"/>
              <a:t>树的插入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17600" y="2110515"/>
            <a:ext cx="10363200" cy="370377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二分是否可以变为多分？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73683" y="1447800"/>
            <a:ext cx="9451034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</a:t>
            </a:r>
            <a:r>
              <a:rPr lang="zh-CN" altLang="en-US" dirty="0"/>
              <a:t>树的插入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05429" y="1905000"/>
            <a:ext cx="9187542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rgbClr val="FF0066"/>
                </a:solidFill>
                <a:highlight>
                  <a:srgbClr val="FFFF00"/>
                </a:highlight>
              </a:rPr>
              <a:t>B</a:t>
            </a:r>
            <a:r>
              <a:rPr lang="zh-CN" altLang="en-US" b="1" dirty="0">
                <a:solidFill>
                  <a:srgbClr val="FF0066"/>
                </a:solidFill>
                <a:highlight>
                  <a:srgbClr val="FFFF00"/>
                </a:highlight>
              </a:rPr>
              <a:t>树的插入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12800" y="2303884"/>
            <a:ext cx="10972800" cy="3317032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</a:t>
            </a:r>
            <a:r>
              <a:rPr lang="zh-CN" altLang="en-US" dirty="0"/>
              <a:t>树的删除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17600" y="2342575"/>
            <a:ext cx="10363200" cy="323965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</a:t>
            </a:r>
            <a:r>
              <a:rPr lang="zh-CN" altLang="en-US" dirty="0"/>
              <a:t>树的删除</a:t>
            </a: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67874" y="1905000"/>
            <a:ext cx="10262652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</a:t>
            </a:r>
            <a:r>
              <a:rPr lang="zh-CN" altLang="en-US" dirty="0"/>
              <a:t>树的删除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38056" y="1905000"/>
            <a:ext cx="10122288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</a:t>
            </a:r>
            <a:r>
              <a:rPr lang="zh-CN" altLang="en-US" dirty="0"/>
              <a:t>树的删除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24680" y="1905000"/>
            <a:ext cx="10149040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</a:t>
            </a:r>
            <a:r>
              <a:rPr lang="zh-CN" altLang="en-US" dirty="0"/>
              <a:t>树的删除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58479" y="1905000"/>
            <a:ext cx="9481442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</a:t>
            </a:r>
            <a:r>
              <a:rPr lang="zh-CN" altLang="en-US" dirty="0"/>
              <a:t>树的删除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85058" y="1905000"/>
            <a:ext cx="9228284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</a:t>
            </a:r>
            <a:r>
              <a:rPr lang="zh-CN" altLang="en-US" dirty="0"/>
              <a:t>树的删除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87813" y="1905000"/>
            <a:ext cx="10022774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</a:t>
            </a:r>
            <a:r>
              <a:rPr lang="zh-CN" altLang="en-US" dirty="0"/>
              <a:t>树的删除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55700" y="1905000"/>
            <a:ext cx="10287000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多分的实例</a:t>
            </a:r>
            <a:r>
              <a:rPr lang="en-US" altLang="zh-CN" dirty="0"/>
              <a:t>-5</a:t>
            </a:r>
            <a:r>
              <a:rPr lang="zh-CN" altLang="en-US" dirty="0"/>
              <a:t>叉排序树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17930" y="1447801"/>
            <a:ext cx="9752940" cy="5354554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</a:t>
            </a:r>
            <a:r>
              <a:rPr lang="zh-CN" altLang="en-US" dirty="0"/>
              <a:t>树的删除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58753" y="1905000"/>
            <a:ext cx="10280894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</a:t>
            </a:r>
            <a:r>
              <a:rPr lang="zh-CN" altLang="en-US" dirty="0"/>
              <a:t>树的删除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58479" y="1905000"/>
            <a:ext cx="9481442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</a:t>
            </a:r>
            <a:r>
              <a:rPr lang="zh-CN" altLang="en-US" dirty="0"/>
              <a:t>树的删除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48046" y="1905000"/>
            <a:ext cx="9302308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</a:t>
            </a:r>
            <a:r>
              <a:rPr lang="zh-CN" altLang="en-US" dirty="0"/>
              <a:t>树的删除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20274" y="1905000"/>
            <a:ext cx="9357851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</a:t>
            </a:r>
            <a:r>
              <a:rPr lang="zh-CN" altLang="en-US" dirty="0"/>
              <a:t>树的删除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63192" y="1905000"/>
            <a:ext cx="9272016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</a:t>
            </a:r>
            <a:r>
              <a:rPr lang="zh-CN" altLang="en-US" dirty="0"/>
              <a:t>树的删除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17600" y="1970487"/>
            <a:ext cx="10363200" cy="3983826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</a:t>
            </a:r>
            <a:r>
              <a:rPr lang="zh-CN" altLang="en-US" dirty="0"/>
              <a:t>树的删除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06167" y="1905000"/>
            <a:ext cx="9586065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</a:t>
            </a:r>
            <a:r>
              <a:rPr lang="zh-CN" altLang="en-US" dirty="0"/>
              <a:t>树的删除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36255" y="1905000"/>
            <a:ext cx="9725890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</a:t>
            </a:r>
            <a:r>
              <a:rPr lang="zh-CN" altLang="en-US" dirty="0"/>
              <a:t>树的删除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43756" y="1905000"/>
            <a:ext cx="9510888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</a:t>
            </a:r>
            <a:r>
              <a:rPr lang="zh-CN" altLang="en-US" dirty="0"/>
              <a:t>树的删除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73113" y="1905000"/>
            <a:ext cx="9852173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多叉排序树的查找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48584" y="1700808"/>
            <a:ext cx="10176008" cy="4379168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</a:t>
            </a:r>
            <a:r>
              <a:rPr lang="zh-CN" altLang="en-US" dirty="0"/>
              <a:t>树的删除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95779" y="1905000"/>
            <a:ext cx="9806842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</a:t>
            </a:r>
            <a:r>
              <a:rPr lang="zh-CN" altLang="en-US" dirty="0"/>
              <a:t>树的删除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17600" y="2380584"/>
            <a:ext cx="10363200" cy="3163632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rgbClr val="FF0066"/>
                </a:solidFill>
              </a:rPr>
              <a:t>B</a:t>
            </a:r>
            <a:r>
              <a:rPr lang="zh-CN" altLang="en-US" b="1" dirty="0">
                <a:solidFill>
                  <a:srgbClr val="FF0066"/>
                </a:solidFill>
              </a:rPr>
              <a:t>树的删除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12800" y="1504659"/>
            <a:ext cx="10972800" cy="4915482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rgbClr val="FF0066"/>
                </a:solidFill>
              </a:rPr>
              <a:t>小结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12800" y="1153582"/>
            <a:ext cx="11379199" cy="5423924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B+</a:t>
            </a:r>
            <a:r>
              <a:rPr lang="zh-CN" altLang="en-US" dirty="0"/>
              <a:t>树的基本概念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00579" y="1447800"/>
            <a:ext cx="10597242" cy="50292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271464" y="6093296"/>
            <a:ext cx="6480720" cy="288032"/>
          </a:xfrm>
          <a:prstGeom prst="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</a:extLst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vert="horz" wrap="none" lIns="91440" tIns="45720" rIns="91440" bIns="45720" numCol="1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B+</a:t>
            </a:r>
            <a:r>
              <a:rPr lang="zh-CN" altLang="en-US" dirty="0"/>
              <a:t>树的基本概念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99665" y="1556792"/>
            <a:ext cx="10399070" cy="4811216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与分块查找的对比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114914" y="1905000"/>
            <a:ext cx="8368572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B+</a:t>
            </a:r>
            <a:r>
              <a:rPr lang="zh-CN" altLang="en-US" dirty="0"/>
              <a:t>树的查找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187513" y="1905000"/>
            <a:ext cx="8223374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B+</a:t>
            </a:r>
            <a:r>
              <a:rPr lang="zh-CN" altLang="en-US" dirty="0"/>
              <a:t>树的查找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053416" y="1905000"/>
            <a:ext cx="8491567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B+</a:t>
            </a:r>
            <a:r>
              <a:rPr lang="zh-CN" altLang="en-US" dirty="0"/>
              <a:t>树的查找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88628" y="1905000"/>
            <a:ext cx="8821143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多叉排序树的查找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44045" y="1905000"/>
            <a:ext cx="10110309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B+</a:t>
            </a:r>
            <a:r>
              <a:rPr lang="zh-CN" altLang="en-US" dirty="0"/>
              <a:t>树的查找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310964" y="1905000"/>
            <a:ext cx="7976472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B+</a:t>
            </a:r>
            <a:r>
              <a:rPr lang="zh-CN" altLang="en-US" dirty="0"/>
              <a:t>树的查找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93840" y="1905000"/>
            <a:ext cx="8610719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B+</a:t>
            </a:r>
            <a:r>
              <a:rPr lang="zh-CN" altLang="en-US" dirty="0"/>
              <a:t>树的查找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66880" y="1905000"/>
            <a:ext cx="8864640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与</a:t>
            </a:r>
            <a:r>
              <a:rPr lang="en-US" altLang="zh-CN" dirty="0"/>
              <a:t>B</a:t>
            </a:r>
            <a:r>
              <a:rPr lang="zh-CN" altLang="en-US" dirty="0"/>
              <a:t>树查找的对比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79822" y="1905000"/>
            <a:ext cx="9238756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</a:t>
            </a:r>
            <a:r>
              <a:rPr lang="zh-CN" altLang="en-US" dirty="0"/>
              <a:t>树与</a:t>
            </a:r>
            <a:r>
              <a:rPr lang="en-US" altLang="zh-CN" dirty="0"/>
              <a:t>B+</a:t>
            </a:r>
            <a:r>
              <a:rPr lang="zh-CN" altLang="en-US" dirty="0"/>
              <a:t>树的对比</a:t>
            </a:r>
          </a:p>
        </p:txBody>
      </p:sp>
      <p:pic>
        <p:nvPicPr>
          <p:cNvPr id="7" name="内容占位符 6"/>
          <p:cNvPicPr>
            <a:picLocks noGrp="1" noChangeAspect="1"/>
          </p:cNvPicPr>
          <p:nvPr>
            <p:ph sz="half"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12800" y="2547493"/>
            <a:ext cx="5689600" cy="2829814"/>
          </a:xfrm>
          <a:prstGeom prst="rect">
            <a:avLst/>
          </a:prstGeom>
        </p:spPr>
      </p:pic>
      <p:pic>
        <p:nvPicPr>
          <p:cNvPr id="8" name="内容占位符 7"/>
          <p:cNvPicPr>
            <a:picLocks noGrp="1" noChangeAspect="1"/>
          </p:cNvPicPr>
          <p:nvPr>
            <p:ph sz="half" idx="2"/>
          </p:nvPr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456040" y="2583037"/>
            <a:ext cx="5689600" cy="2758726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</a:t>
            </a:r>
            <a:r>
              <a:rPr lang="zh-CN" altLang="en-US" dirty="0"/>
              <a:t>树与</a:t>
            </a:r>
            <a:r>
              <a:rPr lang="en-US" altLang="zh-CN" dirty="0"/>
              <a:t>B+</a:t>
            </a:r>
            <a:r>
              <a:rPr lang="zh-CN" altLang="en-US" dirty="0"/>
              <a:t>树的对比</a:t>
            </a:r>
          </a:p>
        </p:txBody>
      </p:sp>
      <p:pic>
        <p:nvPicPr>
          <p:cNvPr id="2" name="内容占位符 1"/>
          <p:cNvPicPr>
            <a:picLocks noGrp="1" noChangeAspect="1"/>
          </p:cNvPicPr>
          <p:nvPr>
            <p:ph sz="half"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12800" y="2485334"/>
            <a:ext cx="5689600" cy="2954132"/>
          </a:xfrm>
          <a:prstGeom prst="rect">
            <a:avLst/>
          </a:prstGeom>
        </p:spPr>
      </p:pic>
      <p:pic>
        <p:nvPicPr>
          <p:cNvPr id="3" name="内容占位符 2"/>
          <p:cNvPicPr>
            <a:picLocks noGrp="1" noChangeAspect="1"/>
          </p:cNvPicPr>
          <p:nvPr>
            <p:ph sz="half" idx="2"/>
          </p:nvPr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502400" y="2554127"/>
            <a:ext cx="5689600" cy="2816546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</a:t>
            </a:r>
            <a:r>
              <a:rPr lang="zh-CN" altLang="en-US" dirty="0"/>
              <a:t>树与</a:t>
            </a:r>
            <a:r>
              <a:rPr lang="en-US" altLang="zh-CN" dirty="0"/>
              <a:t>B+</a:t>
            </a:r>
            <a:r>
              <a:rPr lang="zh-CN" altLang="en-US" dirty="0"/>
              <a:t>树的对比</a:t>
            </a:r>
          </a:p>
        </p:txBody>
      </p:sp>
      <p:pic>
        <p:nvPicPr>
          <p:cNvPr id="2" name="内容占位符 1"/>
          <p:cNvPicPr>
            <a:picLocks noGrp="1" noChangeAspect="1"/>
          </p:cNvPicPr>
          <p:nvPr>
            <p:ph sz="half"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12800" y="2623312"/>
            <a:ext cx="5689600" cy="2678176"/>
          </a:xfrm>
          <a:prstGeom prst="rect">
            <a:avLst/>
          </a:prstGeom>
        </p:spPr>
      </p:pic>
      <p:pic>
        <p:nvPicPr>
          <p:cNvPr id="3" name="内容占位符 2"/>
          <p:cNvPicPr>
            <a:picLocks noGrp="1" noChangeAspect="1"/>
          </p:cNvPicPr>
          <p:nvPr>
            <p:ph sz="half" idx="2"/>
          </p:nvPr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502400" y="2326640"/>
            <a:ext cx="5689600" cy="3271520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</a:t>
            </a:r>
            <a:r>
              <a:rPr lang="zh-CN" altLang="en-US" dirty="0"/>
              <a:t>树与</a:t>
            </a:r>
            <a:r>
              <a:rPr lang="en-US" altLang="zh-CN" dirty="0"/>
              <a:t>B+</a:t>
            </a:r>
            <a:r>
              <a:rPr lang="zh-CN" altLang="en-US" dirty="0"/>
              <a:t>树的对比</a:t>
            </a:r>
          </a:p>
        </p:txBody>
      </p:sp>
      <p:pic>
        <p:nvPicPr>
          <p:cNvPr id="3" name="内容占位符 2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97825" y="1447800"/>
            <a:ext cx="100027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</a:t>
            </a:r>
            <a:r>
              <a:rPr lang="zh-CN" altLang="en-US" dirty="0"/>
              <a:t>树与</a:t>
            </a:r>
            <a:r>
              <a:rPr lang="en-US" altLang="zh-CN" dirty="0"/>
              <a:t>B+</a:t>
            </a:r>
            <a:r>
              <a:rPr lang="zh-CN" altLang="en-US" dirty="0"/>
              <a:t>树的对比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46602" y="1447800"/>
            <a:ext cx="9305196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</a:t>
            </a:r>
            <a:r>
              <a:rPr lang="zh-CN" altLang="en-US" dirty="0"/>
              <a:t>树与</a:t>
            </a:r>
            <a:r>
              <a:rPr lang="en-US" altLang="zh-CN" dirty="0"/>
              <a:t>B+</a:t>
            </a:r>
            <a:r>
              <a:rPr lang="zh-CN" altLang="en-US" dirty="0"/>
              <a:t>树的对比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125306" y="1447800"/>
            <a:ext cx="8347788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多叉排序树的查找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20356" y="1772816"/>
            <a:ext cx="9557687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rgbClr val="FF0066"/>
                </a:solidFill>
              </a:rPr>
              <a:t>B</a:t>
            </a:r>
            <a:r>
              <a:rPr lang="zh-CN" altLang="en-US" b="1" dirty="0">
                <a:solidFill>
                  <a:srgbClr val="FF0066"/>
                </a:solidFill>
              </a:rPr>
              <a:t>树与</a:t>
            </a:r>
            <a:r>
              <a:rPr lang="en-US" altLang="zh-CN" b="1" dirty="0">
                <a:solidFill>
                  <a:srgbClr val="FF0066"/>
                </a:solidFill>
              </a:rPr>
              <a:t>B+</a:t>
            </a:r>
            <a:r>
              <a:rPr lang="zh-CN" altLang="en-US" b="1" dirty="0">
                <a:solidFill>
                  <a:srgbClr val="FF0066"/>
                </a:solidFill>
              </a:rPr>
              <a:t>树的对比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57404" y="1556792"/>
            <a:ext cx="10083592" cy="4811216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例题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在一棵高度为</a:t>
            </a:r>
            <a:r>
              <a:rPr lang="en-US" altLang="zh-CN" dirty="0"/>
              <a:t>2</a:t>
            </a:r>
            <a:r>
              <a:rPr lang="zh-CN" altLang="en-US" dirty="0"/>
              <a:t>的</a:t>
            </a:r>
            <a:r>
              <a:rPr lang="en-US" altLang="zh-CN" dirty="0"/>
              <a:t>5</a:t>
            </a:r>
            <a:r>
              <a:rPr lang="zh-CN" altLang="en-US" dirty="0"/>
              <a:t>阶</a:t>
            </a:r>
            <a:r>
              <a:rPr lang="en-US" altLang="zh-CN" dirty="0"/>
              <a:t>B</a:t>
            </a:r>
            <a:r>
              <a:rPr lang="zh-CN" altLang="en-US" dirty="0"/>
              <a:t>树中，所含关键字的个数至少是（）。</a:t>
            </a:r>
            <a:endParaRPr lang="en-US" altLang="zh-CN" dirty="0"/>
          </a:p>
          <a:p>
            <a:pPr marL="914400" lvl="1" indent="-457200">
              <a:buFont typeface="+mj-lt"/>
              <a:buAutoNum type="alphaUcPeriod"/>
            </a:pPr>
            <a:r>
              <a:rPr lang="en-US" altLang="zh-CN" dirty="0">
                <a:highlight>
                  <a:srgbClr val="FFFF00"/>
                </a:highlight>
              </a:rPr>
              <a:t>5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altLang="zh-CN" dirty="0"/>
              <a:t>7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altLang="zh-CN" dirty="0"/>
              <a:t>8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altLang="zh-CN" dirty="0"/>
              <a:t>14</a:t>
            </a:r>
            <a:endParaRPr lang="zh-CN" altLang="en-US" dirty="0"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例题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B+</a:t>
            </a:r>
            <a:r>
              <a:rPr lang="zh-CN" altLang="en-US" dirty="0"/>
              <a:t>树不同于</a:t>
            </a:r>
            <a:r>
              <a:rPr lang="en-US" altLang="zh-CN" dirty="0"/>
              <a:t>B</a:t>
            </a:r>
            <a:r>
              <a:rPr lang="zh-CN" altLang="en-US" dirty="0"/>
              <a:t>树的特点之一是（）。</a:t>
            </a:r>
            <a:endParaRPr lang="en-US" altLang="zh-CN" dirty="0"/>
          </a:p>
          <a:p>
            <a:pPr marL="914400" lvl="1" indent="-457200">
              <a:buFont typeface="+mj-lt"/>
              <a:buAutoNum type="alphaUcPeriod"/>
            </a:pPr>
            <a:r>
              <a:rPr lang="zh-CN" altLang="en-US" dirty="0">
                <a:highlight>
                  <a:srgbClr val="FFFF00"/>
                </a:highlight>
              </a:rPr>
              <a:t>能支持顺序查找</a:t>
            </a:r>
            <a:endParaRPr lang="en-US" altLang="zh-CN" dirty="0">
              <a:highlight>
                <a:srgbClr val="FFFF00"/>
              </a:highlight>
            </a:endParaRPr>
          </a:p>
          <a:p>
            <a:pPr marL="914400" lvl="1" indent="-457200">
              <a:buFont typeface="+mj-lt"/>
              <a:buAutoNum type="alphaUcPeriod"/>
            </a:pPr>
            <a:r>
              <a:rPr lang="zh-CN" altLang="en-US" dirty="0"/>
              <a:t>结点中含有关键字</a:t>
            </a:r>
            <a:endParaRPr lang="en-US" altLang="zh-CN" dirty="0"/>
          </a:p>
          <a:p>
            <a:pPr marL="914400" lvl="1" indent="-457200">
              <a:buFont typeface="+mj-lt"/>
              <a:buAutoNum type="alphaUcPeriod"/>
            </a:pPr>
            <a:r>
              <a:rPr lang="zh-CN" altLang="en-US" dirty="0"/>
              <a:t>根结点至少有两个分支</a:t>
            </a:r>
            <a:endParaRPr lang="en-US" altLang="zh-CN" dirty="0"/>
          </a:p>
          <a:p>
            <a:pPr marL="914400" lvl="1" indent="-457200">
              <a:buFont typeface="+mj-lt"/>
              <a:buAutoNum type="alphaUcPeriod"/>
            </a:pPr>
            <a:r>
              <a:rPr lang="zh-CN" altLang="en-US" dirty="0"/>
              <a:t>所有叶结点都在同一层上</a:t>
            </a: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例题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下列应用中，适合使用</a:t>
            </a:r>
            <a:r>
              <a:rPr lang="en-US" altLang="zh-CN" dirty="0"/>
              <a:t>B+</a:t>
            </a:r>
            <a:r>
              <a:rPr lang="zh-CN" altLang="en-US" dirty="0"/>
              <a:t>树的是（）。</a:t>
            </a:r>
            <a:endParaRPr lang="en-US" altLang="zh-CN" dirty="0"/>
          </a:p>
          <a:p>
            <a:pPr marL="914400" lvl="1" indent="-457200">
              <a:buFont typeface="+mj-lt"/>
              <a:buAutoNum type="alphaUcPeriod"/>
            </a:pPr>
            <a:r>
              <a:rPr lang="zh-CN" altLang="en-US" dirty="0"/>
              <a:t>编译器中的词法分析</a:t>
            </a:r>
            <a:endParaRPr lang="en-US" altLang="zh-CN" dirty="0"/>
          </a:p>
          <a:p>
            <a:pPr marL="914400" lvl="1" indent="-457200">
              <a:buFont typeface="+mj-lt"/>
              <a:buAutoNum type="alphaUcPeriod"/>
            </a:pPr>
            <a:r>
              <a:rPr lang="zh-CN" altLang="en-US" dirty="0">
                <a:highlight>
                  <a:srgbClr val="FFFF00"/>
                </a:highlight>
              </a:rPr>
              <a:t>关系数据库系统中的索引</a:t>
            </a:r>
            <a:endParaRPr lang="en-US" altLang="zh-CN" dirty="0">
              <a:highlight>
                <a:srgbClr val="FFFF00"/>
              </a:highlight>
            </a:endParaRPr>
          </a:p>
          <a:p>
            <a:pPr marL="914400" lvl="1" indent="-457200">
              <a:buFont typeface="+mj-lt"/>
              <a:buAutoNum type="alphaUcPeriod"/>
            </a:pPr>
            <a:r>
              <a:rPr lang="zh-CN" altLang="en-US" dirty="0"/>
              <a:t>网络中的路由表快速查找</a:t>
            </a:r>
            <a:endParaRPr lang="en-US" altLang="zh-CN" dirty="0"/>
          </a:p>
          <a:p>
            <a:pPr marL="914400" lvl="1" indent="-457200">
              <a:buFont typeface="+mj-lt"/>
              <a:buAutoNum type="alphaUcPeriod"/>
            </a:pPr>
            <a:r>
              <a:rPr lang="zh-CN" altLang="en-US" dirty="0"/>
              <a:t>操作系统的磁盘空闲块管理</a:t>
            </a: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Q &amp; A</a:t>
            </a:r>
            <a:endParaRPr lang="zh-CN" alt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多叉排序树的查找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31504" y="1916832"/>
            <a:ext cx="9335392" cy="438497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Blueprint">
  <a:themeElements>
    <a:clrScheme name="Blueprint 2">
      <a:dk1>
        <a:srgbClr val="40458C"/>
      </a:dk1>
      <a:lt1>
        <a:srgbClr val="FFFFFF"/>
      </a:lt1>
      <a:dk2>
        <a:srgbClr val="660066"/>
      </a:dk2>
      <a:lt2>
        <a:srgbClr val="B7C1EB"/>
      </a:lt2>
      <a:accent1>
        <a:srgbClr val="ECD882"/>
      </a:accent1>
      <a:accent2>
        <a:srgbClr val="B2B2B2"/>
      </a:accent2>
      <a:accent3>
        <a:srgbClr val="FFFFFF"/>
      </a:accent3>
      <a:accent4>
        <a:srgbClr val="353A77"/>
      </a:accent4>
      <a:accent5>
        <a:srgbClr val="F4E9C1"/>
      </a:accent5>
      <a:accent6>
        <a:srgbClr val="A1A1A1"/>
      </a:accent6>
      <a:hlink>
        <a:srgbClr val="6F89F7"/>
      </a:hlink>
      <a:folHlink>
        <a:srgbClr val="CFDBFD"/>
      </a:folHlink>
    </a:clrScheme>
    <a:fontScheme name="Blueprint">
      <a:majorFont>
        <a:latin typeface="Arial"/>
        <a:ea typeface="宋体"/>
        <a:cs typeface=""/>
      </a:majorFont>
      <a:minorFont>
        <a:latin typeface="Tahoma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Blueprint 1">
        <a:dk1>
          <a:srgbClr val="000000"/>
        </a:dk1>
        <a:lt1>
          <a:srgbClr val="FFFFFF"/>
        </a:lt1>
        <a:dk2>
          <a:srgbClr val="40458C"/>
        </a:dk2>
        <a:lt2>
          <a:srgbClr val="FFFFCC"/>
        </a:lt2>
        <a:accent1>
          <a:srgbClr val="8D8DB3"/>
        </a:accent1>
        <a:accent2>
          <a:srgbClr val="B2B2B2"/>
        </a:accent2>
        <a:accent3>
          <a:srgbClr val="AFB0C5"/>
        </a:accent3>
        <a:accent4>
          <a:srgbClr val="DADADA"/>
        </a:accent4>
        <a:accent5>
          <a:srgbClr val="C5C5D6"/>
        </a:accent5>
        <a:accent6>
          <a:srgbClr val="A1A1A1"/>
        </a:accent6>
        <a:hlink>
          <a:srgbClr val="6F89F7"/>
        </a:hlink>
        <a:folHlink>
          <a:srgbClr val="4F56AD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print 2">
        <a:dk1>
          <a:srgbClr val="40458C"/>
        </a:dk1>
        <a:lt1>
          <a:srgbClr val="FFFFFF"/>
        </a:lt1>
        <a:dk2>
          <a:srgbClr val="660066"/>
        </a:dk2>
        <a:lt2>
          <a:srgbClr val="B7C1EB"/>
        </a:lt2>
        <a:accent1>
          <a:srgbClr val="ECD882"/>
        </a:accent1>
        <a:accent2>
          <a:srgbClr val="B2B2B2"/>
        </a:accent2>
        <a:accent3>
          <a:srgbClr val="FFFFFF"/>
        </a:accent3>
        <a:accent4>
          <a:srgbClr val="353A77"/>
        </a:accent4>
        <a:accent5>
          <a:srgbClr val="F4E9C1"/>
        </a:accent5>
        <a:accent6>
          <a:srgbClr val="A1A1A1"/>
        </a:accent6>
        <a:hlink>
          <a:srgbClr val="6F89F7"/>
        </a:hlink>
        <a:folHlink>
          <a:srgbClr val="CFDBF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print 3">
        <a:dk1>
          <a:srgbClr val="000000"/>
        </a:dk1>
        <a:lt1>
          <a:srgbClr val="FFFFFF"/>
        </a:lt1>
        <a:dk2>
          <a:srgbClr val="4D4D4D"/>
        </a:dk2>
        <a:lt2>
          <a:srgbClr val="B2B2B2"/>
        </a:lt2>
        <a:accent1>
          <a:srgbClr val="969696"/>
        </a:accent1>
        <a:accent2>
          <a:srgbClr val="EAEAEA"/>
        </a:accent2>
        <a:accent3>
          <a:srgbClr val="FFFFFF"/>
        </a:accent3>
        <a:accent4>
          <a:srgbClr val="000000"/>
        </a:accent4>
        <a:accent5>
          <a:srgbClr val="C9C9C9"/>
        </a:accent5>
        <a:accent6>
          <a:srgbClr val="D4D4D4"/>
        </a:accent6>
        <a:hlink>
          <a:srgbClr val="777777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print 4">
        <a:dk1>
          <a:srgbClr val="333300"/>
        </a:dk1>
        <a:lt1>
          <a:srgbClr val="FFFFFF"/>
        </a:lt1>
        <a:dk2>
          <a:srgbClr val="663300"/>
        </a:dk2>
        <a:lt2>
          <a:srgbClr val="B2B2B2"/>
        </a:lt2>
        <a:accent1>
          <a:srgbClr val="DDC6A7"/>
        </a:accent1>
        <a:accent2>
          <a:srgbClr val="D9C167"/>
        </a:accent2>
        <a:accent3>
          <a:srgbClr val="FFFFFF"/>
        </a:accent3>
        <a:accent4>
          <a:srgbClr val="2A2A00"/>
        </a:accent4>
        <a:accent5>
          <a:srgbClr val="EBDFD0"/>
        </a:accent5>
        <a:accent6>
          <a:srgbClr val="C4AF5D"/>
        </a:accent6>
        <a:hlink>
          <a:srgbClr val="8A7A66"/>
        </a:hlink>
        <a:folHlink>
          <a:srgbClr val="C0AE9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print 5">
        <a:dk1>
          <a:srgbClr val="000000"/>
        </a:dk1>
        <a:lt1>
          <a:srgbClr val="FFFFFF"/>
        </a:lt1>
        <a:dk2>
          <a:srgbClr val="003366"/>
        </a:dk2>
        <a:lt2>
          <a:srgbClr val="CCFFCC"/>
        </a:lt2>
        <a:accent1>
          <a:srgbClr val="006699"/>
        </a:accent1>
        <a:accent2>
          <a:srgbClr val="009999"/>
        </a:accent2>
        <a:accent3>
          <a:srgbClr val="AAADB8"/>
        </a:accent3>
        <a:accent4>
          <a:srgbClr val="DADADA"/>
        </a:accent4>
        <a:accent5>
          <a:srgbClr val="AAB8CA"/>
        </a:accent5>
        <a:accent6>
          <a:srgbClr val="008A8A"/>
        </a:accent6>
        <a:hlink>
          <a:srgbClr val="0099CC"/>
        </a:hlink>
        <a:folHlink>
          <a:srgbClr val="00458A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print 6">
        <a:dk1>
          <a:srgbClr val="000000"/>
        </a:dk1>
        <a:lt1>
          <a:srgbClr val="FFFFFF"/>
        </a:lt1>
        <a:dk2>
          <a:srgbClr val="004A48"/>
        </a:dk2>
        <a:lt2>
          <a:srgbClr val="33CCCC"/>
        </a:lt2>
        <a:accent1>
          <a:srgbClr val="006699"/>
        </a:accent1>
        <a:accent2>
          <a:srgbClr val="009999"/>
        </a:accent2>
        <a:accent3>
          <a:srgbClr val="AAB1B1"/>
        </a:accent3>
        <a:accent4>
          <a:srgbClr val="DADADA"/>
        </a:accent4>
        <a:accent5>
          <a:srgbClr val="AAB8CA"/>
        </a:accent5>
        <a:accent6>
          <a:srgbClr val="008A8A"/>
        </a:accent6>
        <a:hlink>
          <a:srgbClr val="00CC99"/>
        </a:hlink>
        <a:folHlink>
          <a:srgbClr val="0066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print 7">
        <a:dk1>
          <a:srgbClr val="000000"/>
        </a:dk1>
        <a:lt1>
          <a:srgbClr val="FFFFFF"/>
        </a:lt1>
        <a:dk2>
          <a:srgbClr val="333300"/>
        </a:dk2>
        <a:lt2>
          <a:srgbClr val="FFFFCC"/>
        </a:lt2>
        <a:accent1>
          <a:srgbClr val="CC9900"/>
        </a:accent1>
        <a:accent2>
          <a:srgbClr val="CC6600"/>
        </a:accent2>
        <a:accent3>
          <a:srgbClr val="ADADAA"/>
        </a:accent3>
        <a:accent4>
          <a:srgbClr val="DADADA"/>
        </a:accent4>
        <a:accent5>
          <a:srgbClr val="E2CAAA"/>
        </a:accent5>
        <a:accent6>
          <a:srgbClr val="B95C00"/>
        </a:accent6>
        <a:hlink>
          <a:srgbClr val="808000"/>
        </a:hlink>
        <a:folHlink>
          <a:srgbClr val="525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print 8">
        <a:dk1>
          <a:srgbClr val="003D62"/>
        </a:dk1>
        <a:lt1>
          <a:srgbClr val="FFFFFF"/>
        </a:lt1>
        <a:dk2>
          <a:srgbClr val="006699"/>
        </a:dk2>
        <a:lt2>
          <a:srgbClr val="C8D1DA"/>
        </a:lt2>
        <a:accent1>
          <a:srgbClr val="9AC0EA"/>
        </a:accent1>
        <a:accent2>
          <a:srgbClr val="80C3C8"/>
        </a:accent2>
        <a:accent3>
          <a:srgbClr val="FFFFFF"/>
        </a:accent3>
        <a:accent4>
          <a:srgbClr val="003353"/>
        </a:accent4>
        <a:accent5>
          <a:srgbClr val="CADCF3"/>
        </a:accent5>
        <a:accent6>
          <a:srgbClr val="73B0B5"/>
        </a:accent6>
        <a:hlink>
          <a:srgbClr val="81ABCB"/>
        </a:hlink>
        <a:folHlink>
          <a:srgbClr val="B6CBD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</TotalTime>
  <Words>624</Words>
  <Application>Microsoft Office PowerPoint</Application>
  <PresentationFormat>宽屏</PresentationFormat>
  <Paragraphs>134</Paragraphs>
  <Slides>84</Slides>
  <Notes>15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84</vt:i4>
      </vt:variant>
    </vt:vector>
  </HeadingPairs>
  <TitlesOfParts>
    <vt:vector size="91" baseType="lpstr">
      <vt:lpstr>华文行楷</vt:lpstr>
      <vt:lpstr>宋体</vt:lpstr>
      <vt:lpstr>Arial</vt:lpstr>
      <vt:lpstr>Tahoma</vt:lpstr>
      <vt:lpstr>Times New Roman</vt:lpstr>
      <vt:lpstr>Wingdings</vt:lpstr>
      <vt:lpstr>Blueprint</vt:lpstr>
      <vt:lpstr>Data Structure</vt:lpstr>
      <vt:lpstr>Lecture 6</vt:lpstr>
      <vt:lpstr>Part I</vt:lpstr>
      <vt:lpstr>二分是否可以变为多分？</vt:lpstr>
      <vt:lpstr>多分的实例-5叉排序树</vt:lpstr>
      <vt:lpstr>多叉排序树的查找</vt:lpstr>
      <vt:lpstr>多叉排序树的查找</vt:lpstr>
      <vt:lpstr>多叉排序树的查找</vt:lpstr>
      <vt:lpstr>多叉排序树的查找</vt:lpstr>
      <vt:lpstr>多叉排序树查找效率的保证</vt:lpstr>
      <vt:lpstr>多叉排序树查找效率的保证</vt:lpstr>
      <vt:lpstr>多叉排序树查找效率的保证</vt:lpstr>
      <vt:lpstr>多叉排序树查找效率的保证</vt:lpstr>
      <vt:lpstr>多叉排序树查找效率的保证</vt:lpstr>
      <vt:lpstr>B树的基本概念</vt:lpstr>
      <vt:lpstr>B树的基本概念</vt:lpstr>
      <vt:lpstr>B树的基本概念</vt:lpstr>
      <vt:lpstr>B树的高度</vt:lpstr>
      <vt:lpstr>B树的高度</vt:lpstr>
      <vt:lpstr>B树的高度</vt:lpstr>
      <vt:lpstr>B树的高度</vt:lpstr>
      <vt:lpstr>小结</vt:lpstr>
      <vt:lpstr>B树的插入</vt:lpstr>
      <vt:lpstr>B树的插入</vt:lpstr>
      <vt:lpstr>B树的插入</vt:lpstr>
      <vt:lpstr>B树的插入</vt:lpstr>
      <vt:lpstr>B树的插入</vt:lpstr>
      <vt:lpstr>B树的插入</vt:lpstr>
      <vt:lpstr>B树的插入</vt:lpstr>
      <vt:lpstr>B树的插入</vt:lpstr>
      <vt:lpstr>B树的插入</vt:lpstr>
      <vt:lpstr>B树的插入</vt:lpstr>
      <vt:lpstr>B树的插入</vt:lpstr>
      <vt:lpstr>B树的插入</vt:lpstr>
      <vt:lpstr>B树的插入</vt:lpstr>
      <vt:lpstr>B树的插入</vt:lpstr>
      <vt:lpstr>B树的插入</vt:lpstr>
      <vt:lpstr>B树的插入</vt:lpstr>
      <vt:lpstr>B树的插入</vt:lpstr>
      <vt:lpstr>B树的插入</vt:lpstr>
      <vt:lpstr>B树的插入</vt:lpstr>
      <vt:lpstr>B树的删除</vt:lpstr>
      <vt:lpstr>B树的删除</vt:lpstr>
      <vt:lpstr>B树的删除</vt:lpstr>
      <vt:lpstr>B树的删除</vt:lpstr>
      <vt:lpstr>B树的删除</vt:lpstr>
      <vt:lpstr>B树的删除</vt:lpstr>
      <vt:lpstr>B树的删除</vt:lpstr>
      <vt:lpstr>B树的删除</vt:lpstr>
      <vt:lpstr>B树的删除</vt:lpstr>
      <vt:lpstr>B树的删除</vt:lpstr>
      <vt:lpstr>B树的删除</vt:lpstr>
      <vt:lpstr>B树的删除</vt:lpstr>
      <vt:lpstr>B树的删除</vt:lpstr>
      <vt:lpstr>B树的删除</vt:lpstr>
      <vt:lpstr>B树的删除</vt:lpstr>
      <vt:lpstr>B树的删除</vt:lpstr>
      <vt:lpstr>B树的删除</vt:lpstr>
      <vt:lpstr>B树的删除</vt:lpstr>
      <vt:lpstr>B树的删除</vt:lpstr>
      <vt:lpstr>B树的删除</vt:lpstr>
      <vt:lpstr>B树的删除</vt:lpstr>
      <vt:lpstr>小结</vt:lpstr>
      <vt:lpstr>B+树的基本概念</vt:lpstr>
      <vt:lpstr>B+树的基本概念</vt:lpstr>
      <vt:lpstr>与分块查找的对比</vt:lpstr>
      <vt:lpstr>B+树的查找</vt:lpstr>
      <vt:lpstr>B+树的查找</vt:lpstr>
      <vt:lpstr>B+树的查找</vt:lpstr>
      <vt:lpstr>B+树的查找</vt:lpstr>
      <vt:lpstr>B+树的查找</vt:lpstr>
      <vt:lpstr>B+树的查找</vt:lpstr>
      <vt:lpstr>与B树查找的对比</vt:lpstr>
      <vt:lpstr>B树与B+树的对比</vt:lpstr>
      <vt:lpstr>B树与B+树的对比</vt:lpstr>
      <vt:lpstr>B树与B+树的对比</vt:lpstr>
      <vt:lpstr>B树与B+树的对比</vt:lpstr>
      <vt:lpstr>B树与B+树的对比</vt:lpstr>
      <vt:lpstr>B树与B+树的对比</vt:lpstr>
      <vt:lpstr>B树与B+树的对比</vt:lpstr>
      <vt:lpstr>例题</vt:lpstr>
      <vt:lpstr>例题</vt:lpstr>
      <vt:lpstr>例题</vt:lpstr>
      <vt:lpstr>Q &amp; A</vt:lpstr>
    </vt:vector>
  </TitlesOfParts>
  <Company>113-501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Web Application</dc:title>
  <dc:creator>robin</dc:creator>
  <cp:lastModifiedBy>陈奕嘉</cp:lastModifiedBy>
  <cp:revision>1807</cp:revision>
  <dcterms:created xsi:type="dcterms:W3CDTF">2002-06-03T10:03:00Z</dcterms:created>
  <dcterms:modified xsi:type="dcterms:W3CDTF">2025-12-25T01:27:19Z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A1DBBB722D0347CC9F2FB7DB058995E8_12</vt:lpwstr>
  </property>
  <property fmtid="{D5CDD505-2E9C-101B-9397-08002B2CF9AE}" pid="3" name="KSOProductBuildVer">
    <vt:lpwstr>2052-12.1.0.23542</vt:lpwstr>
  </property>
</Properties>
</file>